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9" r:id="rId3"/>
    <p:sldId id="300" r:id="rId5"/>
    <p:sldId id="332" r:id="rId6"/>
    <p:sldId id="301" r:id="rId7"/>
    <p:sldId id="302" r:id="rId8"/>
    <p:sldId id="304" r:id="rId9"/>
    <p:sldId id="310" r:id="rId10"/>
    <p:sldId id="307" r:id="rId11"/>
    <p:sldId id="309" r:id="rId12"/>
    <p:sldId id="306" r:id="rId13"/>
    <p:sldId id="303" r:id="rId14"/>
    <p:sldId id="333" r:id="rId15"/>
    <p:sldId id="311" r:id="rId16"/>
    <p:sldId id="312" r:id="rId17"/>
    <p:sldId id="313" r:id="rId18"/>
    <p:sldId id="314" r:id="rId19"/>
    <p:sldId id="315" r:id="rId20"/>
    <p:sldId id="316" r:id="rId21"/>
    <p:sldId id="319" r:id="rId22"/>
    <p:sldId id="318" r:id="rId23"/>
    <p:sldId id="317" r:id="rId24"/>
    <p:sldId id="321" r:id="rId25"/>
    <p:sldId id="320" r:id="rId26"/>
    <p:sldId id="323" r:id="rId27"/>
    <p:sldId id="322" r:id="rId28"/>
    <p:sldId id="324" r:id="rId29"/>
    <p:sldId id="325" r:id="rId30"/>
    <p:sldId id="326" r:id="rId31"/>
    <p:sldId id="327" r:id="rId32"/>
    <p:sldId id="328" r:id="rId33"/>
    <p:sldId id="329" r:id="rId34"/>
    <p:sldId id="334" r:id="rId35"/>
    <p:sldId id="330" r:id="rId36"/>
    <p:sldId id="331" r:id="rId37"/>
    <p:sldId id="336" r:id="rId38"/>
    <p:sldId id="337" r:id="rId39"/>
    <p:sldId id="338" r:id="rId40"/>
    <p:sldId id="339" r:id="rId41"/>
    <p:sldId id="340" r:id="rId42"/>
    <p:sldId id="341" r:id="rId43"/>
    <p:sldId id="342" r:id="rId44"/>
    <p:sldId id="335"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2" r:id="rId64"/>
    <p:sldId id="363" r:id="rId65"/>
    <p:sldId id="361" r:id="rId66"/>
    <p:sldId id="298" r:id="rId67"/>
  </p:sldIdLst>
  <p:sldSz cx="12192000" cy="6858000"/>
  <p:notesSz cx="6858000" cy="9144000"/>
  <p:custDataLst>
    <p:tags r:id="rId7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guide id="3" pos="4997" userDrawn="1">
          <p15:clr>
            <a:srgbClr val="A4A3A4"/>
          </p15:clr>
        </p15:guide>
        <p15:guide id="4" pos="270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8BA5"/>
    <a:srgbClr val="5BAAA4"/>
    <a:srgbClr val="195269"/>
    <a:srgbClr val="E6E6E6"/>
    <a:srgbClr val="D3DEDD"/>
    <a:srgbClr val="009B97"/>
    <a:srgbClr val="267CA0"/>
    <a:srgbClr val="509FA4"/>
    <a:srgbClr val="00C0BB"/>
    <a:srgbClr val="83BF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9" autoAdjust="0"/>
    <p:restoredTop sz="96314" autoAdjust="0"/>
  </p:normalViewPr>
  <p:slideViewPr>
    <p:cSldViewPr snapToGrid="0" showGuides="1">
      <p:cViewPr varScale="1">
        <p:scale>
          <a:sx n="74" d="100"/>
          <a:sy n="74" d="100"/>
        </p:scale>
        <p:origin x="344" y="48"/>
      </p:cViewPr>
      <p:guideLst>
        <p:guide orient="horz" pos="2352"/>
        <p:guide pos="3840"/>
        <p:guide pos="4997"/>
        <p:guide pos="2706"/>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gs" Target="tags/tag1.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2CC8D-3B9A-4706-A2EE-CEE172D75F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7B8CC-CD7D-4D4E-A59D-DE6DE4293CA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07B8CC-CD7D-4D4E-A59D-DE6DE4293CA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ECF7443-FE70-49D2-8332-A4D465B05ABA}" type="slidenum">
              <a:rPr lang="zh-CN" altLang="en-US" smtClean="0"/>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t="24810"/>
          <a:stretch>
            <a:fillRect/>
          </a:stretch>
        </p:blipFill>
        <p:spPr>
          <a:xfrm>
            <a:off x="217675" y="0"/>
            <a:ext cx="1047957" cy="971210"/>
          </a:xfrm>
          <a:prstGeom prst="rect">
            <a:avLst/>
          </a:prstGeom>
          <a:effectLst/>
        </p:spPr>
      </p:pic>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73875" y="5360943"/>
            <a:ext cx="997798" cy="99779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77FFA72-90F3-4843-A88F-D4609A15398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CF7443-FE70-49D2-8332-A4D465B05AB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7FFA72-90F3-4843-A88F-D4609A15398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CF7443-FE70-49D2-8332-A4D465B05AB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50.jpe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7.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77.png"/><Relationship Id="rId1" Type="http://schemas.openxmlformats.org/officeDocument/2006/relationships/image" Target="../media/image59.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7.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82.png"/><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88.GIF"/><Relationship Id="rId1" Type="http://schemas.openxmlformats.org/officeDocument/2006/relationships/image" Target="../media/image87.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7.xml"/><Relationship Id="rId2" Type="http://schemas.openxmlformats.org/officeDocument/2006/relationships/image" Target="../media/image90.png"/><Relationship Id="rId1" Type="http://schemas.openxmlformats.org/officeDocument/2006/relationships/image" Target="../media/image89.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image" Target="../media/image9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组合 10"/>
          <p:cNvGrpSpPr/>
          <p:nvPr/>
        </p:nvGrpSpPr>
        <p:grpSpPr>
          <a:xfrm>
            <a:off x="2102245" y="1136764"/>
            <a:ext cx="7987510" cy="2716213"/>
            <a:chOff x="2372522" y="1352664"/>
            <a:chExt cx="7987510" cy="2716213"/>
          </a:xfrm>
          <a:effectLst/>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522" y="1352664"/>
              <a:ext cx="2203720" cy="2716213"/>
            </a:xfrm>
            <a:prstGeom prst="rect">
              <a:avLst/>
            </a:prstGeom>
            <a:effectLst/>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452" y="1352664"/>
              <a:ext cx="2203720" cy="2716213"/>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382" y="1352664"/>
              <a:ext cx="2203720" cy="2716213"/>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312" y="1352664"/>
              <a:ext cx="2203720" cy="2716213"/>
            </a:xfrm>
            <a:prstGeom prst="rect">
              <a:avLst/>
            </a:prstGeom>
          </p:spPr>
        </p:pic>
      </p:grpSp>
      <p:sp>
        <p:nvSpPr>
          <p:cNvPr id="40" name="文本框 7"/>
          <p:cNvSpPr txBox="1"/>
          <p:nvPr/>
        </p:nvSpPr>
        <p:spPr bwMode="auto">
          <a:xfrm>
            <a:off x="2439738" y="1640875"/>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文</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1" name="文本框 7"/>
          <p:cNvSpPr txBox="1"/>
          <p:nvPr/>
        </p:nvSpPr>
        <p:spPr bwMode="auto">
          <a:xfrm>
            <a:off x="4374880" y="1640875"/>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件</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2" name="文本框 7"/>
          <p:cNvSpPr txBox="1"/>
          <p:nvPr/>
        </p:nvSpPr>
        <p:spPr bwMode="auto">
          <a:xfrm>
            <a:off x="6302810" y="1640875"/>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系</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3" name="文本框 7"/>
          <p:cNvSpPr txBox="1"/>
          <p:nvPr/>
        </p:nvSpPr>
        <p:spPr bwMode="auto">
          <a:xfrm>
            <a:off x="8223528" y="1640875"/>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统</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5716" y="3321676"/>
            <a:ext cx="2431424" cy="24314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5260589"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a:t>
            </a:r>
            <a:r>
              <a:rPr lang="en-US" altLang="zh-CN" sz="3200" dirty="0">
                <a:latin typeface="微软雅黑" panose="020B0503020204020204" pitchFamily="34" charset="-122"/>
                <a:ea typeface="微软雅黑" panose="020B0503020204020204" pitchFamily="34" charset="-122"/>
                <a:cs typeface="+mn-ea"/>
                <a:sym typeface="+mn-lt"/>
              </a:rPr>
              <a:t>Linux</a:t>
            </a:r>
            <a:r>
              <a:rPr lang="zh-CN" altLang="en-US" sz="3200" dirty="0">
                <a:latin typeface="微软雅黑" panose="020B0503020204020204" pitchFamily="34" charset="-122"/>
                <a:ea typeface="微软雅黑" panose="020B0503020204020204" pitchFamily="34" charset="-122"/>
                <a:cs typeface="+mn-ea"/>
                <a:sym typeface="+mn-lt"/>
              </a:rPr>
              <a:t>虚拟</a:t>
            </a:r>
            <a:r>
              <a:rPr lang="zh-CN" altLang="en-US" sz="3200" dirty="0"/>
              <a:t>文件系统层</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一</a:t>
            </a:r>
            <a:endParaRPr lang="zh-CN" altLang="en-US" sz="4000" dirty="0">
              <a:latin typeface="微软雅黑" panose="020B0503020204020204" pitchFamily="34" charset="-122"/>
              <a:ea typeface="微软雅黑" panose="020B0503020204020204" pitchFamily="34" charset="-122"/>
            </a:endParaRPr>
          </a:p>
        </p:txBody>
      </p:sp>
      <p:pic>
        <p:nvPicPr>
          <p:cNvPr id="4" name="图片 3" descr="日程表&#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842" y="921592"/>
            <a:ext cx="7843101" cy="5152530"/>
          </a:xfrm>
          <a:prstGeom prst="rect">
            <a:avLst/>
          </a:prstGeom>
        </p:spPr>
      </p:pic>
      <p:sp>
        <p:nvSpPr>
          <p:cNvPr id="6" name="矩形 5"/>
          <p:cNvSpPr/>
          <p:nvPr/>
        </p:nvSpPr>
        <p:spPr>
          <a:xfrm>
            <a:off x="0" y="6205491"/>
            <a:ext cx="12192000" cy="65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从以上文件系统结构图可以看出，虚拟文件系统为上层开发者或系统调用提供统一操作存储的接口，简化开发过程</a:t>
            </a:r>
            <a:endParaRPr lang="zh-CN" altLang="en-US" dirty="0">
              <a:solidFill>
                <a:srgbClr val="FF0000"/>
              </a:solidFill>
            </a:endParaRPr>
          </a:p>
        </p:txBody>
      </p:sp>
      <p:sp>
        <p:nvSpPr>
          <p:cNvPr id="5" name="文本框 4"/>
          <p:cNvSpPr txBox="1"/>
          <p:nvPr/>
        </p:nvSpPr>
        <p:spPr>
          <a:xfrm>
            <a:off x="8361574" y="2471239"/>
            <a:ext cx="3745584" cy="1477328"/>
          </a:xfrm>
          <a:prstGeom prst="rect">
            <a:avLst/>
          </a:prstGeom>
          <a:noFill/>
        </p:spPr>
        <p:txBody>
          <a:bodyPr wrap="square" rtlCol="0">
            <a:spAutoFit/>
          </a:bodyPr>
          <a:lstStyle/>
          <a:p>
            <a:r>
              <a:rPr lang="en-US" altLang="zh-CN" dirty="0"/>
              <a:t>         VFS</a:t>
            </a:r>
            <a:r>
              <a:rPr lang="zh-CN" altLang="en-US" dirty="0"/>
              <a:t>向下，</a:t>
            </a:r>
            <a:r>
              <a:rPr lang="zh-CN" altLang="en-US" dirty="0">
                <a:solidFill>
                  <a:srgbClr val="FF0000"/>
                </a:solidFill>
              </a:rPr>
              <a:t>封装</a:t>
            </a:r>
            <a:r>
              <a:rPr lang="zh-CN" altLang="en-US" dirty="0"/>
              <a:t>各个文件系统的接口函数以及一些文件系统的信息，如</a:t>
            </a:r>
            <a:r>
              <a:rPr lang="en-US" altLang="zh-CN" dirty="0" err="1"/>
              <a:t>inode</a:t>
            </a:r>
            <a:r>
              <a:rPr lang="zh-CN" altLang="en-US" dirty="0"/>
              <a:t>、</a:t>
            </a:r>
            <a:r>
              <a:rPr lang="en-US" altLang="zh-CN" dirty="0"/>
              <a:t>operation</a:t>
            </a:r>
            <a:r>
              <a:rPr lang="zh-CN" altLang="en-US" dirty="0"/>
              <a:t>等等。同时，向上，为系统开发、应用程序提供</a:t>
            </a:r>
            <a:r>
              <a:rPr lang="zh-CN" altLang="en-US" dirty="0">
                <a:solidFill>
                  <a:srgbClr val="FF0000"/>
                </a:solidFill>
              </a:rPr>
              <a:t>统一的接口函数。</a:t>
            </a:r>
            <a:endParaRPr lang="en-US" altLang="zh-CN" dirty="0">
              <a:solidFill>
                <a:srgbClr val="FF0000"/>
              </a:solidFil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5</a:t>
            </a:r>
            <a:r>
              <a:rPr lang="zh-CN" altLang="en-US" sz="3200" dirty="0">
                <a:latin typeface="微软雅黑" panose="020B0503020204020204" pitchFamily="34" charset="-122"/>
                <a:ea typeface="微软雅黑" panose="020B0503020204020204" pitchFamily="34" charset="-122"/>
                <a:cs typeface="+mn-ea"/>
                <a:sym typeface="+mn-lt"/>
              </a:rPr>
              <a:t>、总结</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一</a:t>
            </a:r>
            <a:endParaRPr lang="zh-CN" altLang="en-US" sz="40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017336" y="2551837"/>
            <a:ext cx="7503736" cy="1754326"/>
          </a:xfrm>
          <a:prstGeom prst="rect">
            <a:avLst/>
          </a:prstGeom>
          <a:noFill/>
        </p:spPr>
        <p:txBody>
          <a:bodyPr wrap="square" rtlCol="0">
            <a:spAutoFit/>
          </a:bodyPr>
          <a:lstStyle/>
          <a:p>
            <a:r>
              <a:rPr lang="zh-CN" altLang="en-US" dirty="0"/>
              <a:t>        文件系统起初创造出来是为了采用一种方法来管理存储设备中的数据，让存储数据具有一种</a:t>
            </a:r>
            <a:r>
              <a:rPr lang="zh-CN" altLang="en-US" dirty="0">
                <a:solidFill>
                  <a:srgbClr val="FF0000"/>
                </a:solidFill>
              </a:rPr>
              <a:t>格式</a:t>
            </a:r>
            <a:r>
              <a:rPr lang="zh-CN" altLang="en-US" dirty="0"/>
              <a:t>。之后随着存储设备的增多，以及出于</a:t>
            </a:r>
            <a:r>
              <a:rPr lang="zh-CN" altLang="en-US" dirty="0">
                <a:solidFill>
                  <a:srgbClr val="FF0000"/>
                </a:solidFill>
              </a:rPr>
              <a:t>系统安全性</a:t>
            </a:r>
            <a:r>
              <a:rPr lang="zh-CN" altLang="en-US" dirty="0"/>
              <a:t>、</a:t>
            </a:r>
            <a:r>
              <a:rPr lang="zh-CN" altLang="en-US" dirty="0">
                <a:solidFill>
                  <a:srgbClr val="FF0000"/>
                </a:solidFill>
              </a:rPr>
              <a:t>增长的规模</a:t>
            </a:r>
            <a:r>
              <a:rPr lang="zh-CN" altLang="en-US" dirty="0"/>
              <a:t>、出现</a:t>
            </a:r>
            <a:r>
              <a:rPr lang="zh-CN" altLang="en-US" dirty="0">
                <a:solidFill>
                  <a:srgbClr val="FF0000"/>
                </a:solidFill>
              </a:rPr>
              <a:t>新型存储设备</a:t>
            </a:r>
            <a:r>
              <a:rPr lang="zh-CN" altLang="en-US" dirty="0"/>
              <a:t>考虑，文件系统开始复杂化、多样化。为了便于系统开发者统一管理，向上推出了一层虚拟文件系统来抽象化各个文件系统的信息，抽象为</a:t>
            </a:r>
            <a:r>
              <a:rPr lang="en-US" altLang="zh-CN" dirty="0"/>
              <a:t>superblock</a:t>
            </a:r>
            <a:r>
              <a:rPr lang="zh-CN" altLang="en-US" dirty="0"/>
              <a:t>、</a:t>
            </a:r>
            <a:r>
              <a:rPr lang="en-US" altLang="zh-CN" dirty="0" err="1"/>
              <a:t>inode</a:t>
            </a:r>
            <a:r>
              <a:rPr lang="zh-CN" altLang="en-US" dirty="0"/>
              <a:t>、</a:t>
            </a:r>
            <a:r>
              <a:rPr lang="en-US" altLang="zh-CN" dirty="0"/>
              <a:t>data block</a:t>
            </a:r>
            <a:r>
              <a:rPr lang="zh-CN" altLang="en-US" dirty="0"/>
              <a:t>、</a:t>
            </a:r>
            <a:r>
              <a:rPr lang="en-US" altLang="zh-CN" dirty="0"/>
              <a:t>directory block</a:t>
            </a:r>
            <a:r>
              <a:rPr lang="zh-CN" altLang="en-US" dirty="0"/>
              <a:t>等结构体，统一管理各个文件系统。</a:t>
            </a:r>
            <a:endParaRPr lang="zh-CN" altLang="en-US" dirty="0"/>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0" name="文本框 7"/>
          <p:cNvSpPr txBox="1"/>
          <p:nvPr/>
        </p:nvSpPr>
        <p:spPr bwMode="auto">
          <a:xfrm>
            <a:off x="1039299" y="2536847"/>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调</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1" name="文本框 7"/>
          <p:cNvSpPr txBox="1"/>
          <p:nvPr/>
        </p:nvSpPr>
        <p:spPr bwMode="auto">
          <a:xfrm>
            <a:off x="3052741" y="2536847"/>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用</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2" name="文本框 7"/>
          <p:cNvSpPr txBox="1"/>
          <p:nvPr/>
        </p:nvSpPr>
        <p:spPr bwMode="auto">
          <a:xfrm>
            <a:off x="5066183" y="2536847"/>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流</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5716" y="3321676"/>
            <a:ext cx="2431424" cy="2431424"/>
          </a:xfrm>
          <a:prstGeom prst="rect">
            <a:avLst/>
          </a:prstGeom>
        </p:spPr>
      </p:pic>
      <p:sp>
        <p:nvSpPr>
          <p:cNvPr id="7" name="文本框 7"/>
          <p:cNvSpPr txBox="1"/>
          <p:nvPr/>
        </p:nvSpPr>
        <p:spPr bwMode="auto">
          <a:xfrm>
            <a:off x="7079625" y="2529493"/>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程</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8" name="文本框 7"/>
          <p:cNvSpPr txBox="1"/>
          <p:nvPr/>
        </p:nvSpPr>
        <p:spPr bwMode="auto">
          <a:xfrm>
            <a:off x="9093067" y="2521103"/>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篇</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1</a:t>
            </a:r>
            <a:r>
              <a:rPr lang="zh-CN" altLang="en-US" sz="3200" dirty="0">
                <a:latin typeface="微软雅黑" panose="020B0503020204020204" pitchFamily="34" charset="-122"/>
                <a:ea typeface="微软雅黑" panose="020B0503020204020204" pitchFamily="34" charset="-122"/>
                <a:cs typeface="+mn-ea"/>
                <a:sym typeface="+mn-lt"/>
              </a:rPr>
              <a:t>、文件系统的读流程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pic>
        <p:nvPicPr>
          <p:cNvPr id="5" name="内容占位符 6" descr="流程图周二"/>
          <p:cNvPicPr>
            <a:picLocks noChangeAspect="1"/>
          </p:cNvPicPr>
          <p:nvPr/>
        </p:nvPicPr>
        <p:blipFill>
          <a:blip r:embed="rId1"/>
          <a:stretch>
            <a:fillRect/>
          </a:stretch>
        </p:blipFill>
        <p:spPr>
          <a:xfrm>
            <a:off x="-133350" y="1112363"/>
            <a:ext cx="13614534" cy="5110002"/>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1</a:t>
            </a:r>
            <a:r>
              <a:rPr lang="zh-CN" altLang="en-US" sz="3200" dirty="0">
                <a:latin typeface="微软雅黑" panose="020B0503020204020204" pitchFamily="34" charset="-122"/>
                <a:ea typeface="微软雅黑" panose="020B0503020204020204" pitchFamily="34" charset="-122"/>
                <a:cs typeface="+mn-ea"/>
                <a:sym typeface="+mn-lt"/>
              </a:rPr>
              <a:t>、文件系统的读流程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pic>
        <p:nvPicPr>
          <p:cNvPr id="6" name="内容占位符 4" descr="截屏2021-12-17 下午6.47.01"/>
          <p:cNvPicPr>
            <a:picLocks noChangeAspect="1"/>
          </p:cNvPicPr>
          <p:nvPr/>
        </p:nvPicPr>
        <p:blipFill>
          <a:blip r:embed="rId1"/>
          <a:stretch>
            <a:fillRect/>
          </a:stretch>
        </p:blipFill>
        <p:spPr>
          <a:xfrm>
            <a:off x="157910" y="1036949"/>
            <a:ext cx="7979919" cy="5276922"/>
          </a:xfrm>
          <a:prstGeom prst="rect">
            <a:avLst/>
          </a:prstGeom>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1</a:t>
            </a:r>
            <a:r>
              <a:rPr lang="zh-CN" altLang="en-US" sz="3200" dirty="0">
                <a:latin typeface="微软雅黑" panose="020B0503020204020204" pitchFamily="34" charset="-122"/>
                <a:ea typeface="微软雅黑" panose="020B0503020204020204" pitchFamily="34" charset="-122"/>
                <a:cs typeface="+mn-ea"/>
                <a:sym typeface="+mn-lt"/>
              </a:rPr>
              <a:t>、文件系统的读流程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5" name="标题 1"/>
          <p:cNvSpPr txBox="1"/>
          <p:nvPr/>
        </p:nvSpPr>
        <p:spPr>
          <a:xfrm>
            <a:off x="470556" y="1150836"/>
            <a:ext cx="10515600" cy="498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rgbClr val="FF0000"/>
                </a:solidFill>
              </a:rPr>
              <a:t>__</a:t>
            </a:r>
            <a:r>
              <a:rPr lang="en-US" altLang="zh-CN" sz="2400" dirty="0" err="1">
                <a:solidFill>
                  <a:srgbClr val="FF0000"/>
                </a:solidFill>
              </a:rPr>
              <a:t>vfs_read</a:t>
            </a:r>
            <a:endParaRPr lang="en-US" altLang="zh-CN" sz="2400" dirty="0">
              <a:solidFill>
                <a:srgbClr val="FF0000"/>
              </a:solidFill>
            </a:endParaRPr>
          </a:p>
        </p:txBody>
      </p:sp>
      <p:pic>
        <p:nvPicPr>
          <p:cNvPr id="7" name="内容占位符 3" descr="截屏2021-12-17 下午6.50.02"/>
          <p:cNvPicPr>
            <a:picLocks noChangeAspect="1"/>
          </p:cNvPicPr>
          <p:nvPr/>
        </p:nvPicPr>
        <p:blipFill>
          <a:blip r:embed="rId1"/>
          <a:stretch>
            <a:fillRect/>
          </a:stretch>
        </p:blipFill>
        <p:spPr>
          <a:xfrm>
            <a:off x="201145" y="3224871"/>
            <a:ext cx="7329805" cy="2141855"/>
          </a:xfrm>
          <a:prstGeom prst="rect">
            <a:avLst/>
          </a:prstGeom>
        </p:spPr>
      </p:pic>
      <p:sp>
        <p:nvSpPr>
          <p:cNvPr id="8" name="文本框 7"/>
          <p:cNvSpPr txBox="1"/>
          <p:nvPr/>
        </p:nvSpPr>
        <p:spPr>
          <a:xfrm>
            <a:off x="4990465" y="1649691"/>
            <a:ext cx="7201535" cy="1076325"/>
          </a:xfrm>
          <a:prstGeom prst="rect">
            <a:avLst/>
          </a:prstGeom>
          <a:noFill/>
        </p:spPr>
        <p:txBody>
          <a:bodyPr wrap="square" rtlCol="0">
            <a:spAutoFit/>
          </a:bodyPr>
          <a:lstStyle/>
          <a:p>
            <a:r>
              <a:rPr lang="zh-CN" altLang="en-US" sz="1600" dirty="0"/>
              <a:t>注册的 file_operations 有 read 方法，调用 read 方法，一般的设备文件会注册此类接口</a:t>
            </a:r>
            <a:endParaRPr lang="zh-CN" altLang="en-US" sz="1600" dirty="0"/>
          </a:p>
          <a:p>
            <a:r>
              <a:rPr lang="zh-CN" altLang="en-US" sz="1600" dirty="0"/>
              <a:t>若 file_operations 有 read_iter 方法，调用 new_sync_read()。一般普通文件注册此类方法。</a:t>
            </a:r>
            <a:endParaRPr lang="zh-CN" altLang="en-US" sz="1600" dirty="0"/>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1</a:t>
            </a:r>
            <a:r>
              <a:rPr lang="zh-CN" altLang="en-US" sz="3200" dirty="0">
                <a:latin typeface="微软雅黑" panose="020B0503020204020204" pitchFamily="34" charset="-122"/>
                <a:ea typeface="微软雅黑" panose="020B0503020204020204" pitchFamily="34" charset="-122"/>
                <a:cs typeface="+mn-ea"/>
                <a:sym typeface="+mn-lt"/>
              </a:rPr>
              <a:t>、文件系统的读流程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5" name="标题 1"/>
          <p:cNvSpPr txBox="1"/>
          <p:nvPr/>
        </p:nvSpPr>
        <p:spPr>
          <a:xfrm>
            <a:off x="819346" y="151519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new_sync_read</a:t>
            </a:r>
            <a:endParaRPr lang="en-US" altLang="zh-CN" sz="2400"/>
          </a:p>
        </p:txBody>
      </p:sp>
      <p:pic>
        <p:nvPicPr>
          <p:cNvPr id="7" name="图片 6" descr="截屏2021-12-17 下午6.56.13"/>
          <p:cNvPicPr>
            <a:picLocks noChangeAspect="1"/>
          </p:cNvPicPr>
          <p:nvPr/>
        </p:nvPicPr>
        <p:blipFill>
          <a:blip r:embed="rId1"/>
          <a:stretch>
            <a:fillRect/>
          </a:stretch>
        </p:blipFill>
        <p:spPr>
          <a:xfrm>
            <a:off x="819346" y="3514175"/>
            <a:ext cx="7896860" cy="2762250"/>
          </a:xfrm>
          <a:prstGeom prst="rect">
            <a:avLst/>
          </a:prstGeom>
        </p:spPr>
      </p:pic>
      <p:sp>
        <p:nvSpPr>
          <p:cNvPr id="8" name="文本框 7"/>
          <p:cNvSpPr txBox="1"/>
          <p:nvPr/>
        </p:nvSpPr>
        <p:spPr>
          <a:xfrm>
            <a:off x="843476" y="2714075"/>
            <a:ext cx="7389495" cy="645160"/>
          </a:xfrm>
          <a:prstGeom prst="rect">
            <a:avLst/>
          </a:prstGeom>
          <a:noFill/>
        </p:spPr>
        <p:txBody>
          <a:bodyPr wrap="square" rtlCol="0">
            <a:spAutoFit/>
          </a:bodyPr>
          <a:lstStyle/>
          <a:p>
            <a:r>
              <a:rPr lang="zh-CN" altLang="en-US"/>
              <a:t>这个函数用到了两个结构体</a:t>
            </a:r>
            <a:r>
              <a:rPr lang="en-US" altLang="zh-CN"/>
              <a:t>iovec</a:t>
            </a:r>
            <a:r>
              <a:rPr lang="zh-CN" altLang="en-US"/>
              <a:t>和</a:t>
            </a:r>
            <a:r>
              <a:rPr lang="en-US" altLang="zh-CN"/>
              <a:t>kiocb</a:t>
            </a:r>
            <a:r>
              <a:rPr lang="zh-CN" altLang="en-US"/>
              <a:t>，分别用来记录文件侧和内存侧的文件读取进度</a:t>
            </a:r>
            <a:endParaRPr lang="zh-CN" altLang="en-US"/>
          </a:p>
        </p:txBody>
      </p:sp>
      <p:sp>
        <p:nvSpPr>
          <p:cNvPr id="9" name="文本框 8"/>
          <p:cNvSpPr txBox="1"/>
          <p:nvPr/>
        </p:nvSpPr>
        <p:spPr>
          <a:xfrm>
            <a:off x="9221031" y="3018240"/>
            <a:ext cx="2113915" cy="829945"/>
          </a:xfrm>
          <a:prstGeom prst="rect">
            <a:avLst/>
          </a:prstGeom>
          <a:noFill/>
        </p:spPr>
        <p:txBody>
          <a:bodyPr wrap="square" rtlCol="0">
            <a:spAutoFit/>
          </a:bodyPr>
          <a:lstStyle/>
          <a:p>
            <a:r>
              <a:rPr lang="zh-CN" altLang="en-US" sz="2400">
                <a:solidFill>
                  <a:srgbClr val="FF0000"/>
                </a:solidFill>
              </a:rPr>
              <a:t>散布读</a:t>
            </a:r>
            <a:endParaRPr lang="zh-CN" altLang="en-US" sz="2400">
              <a:solidFill>
                <a:srgbClr val="FF0000"/>
              </a:solidFill>
            </a:endParaRPr>
          </a:p>
          <a:p>
            <a:r>
              <a:rPr lang="zh-CN" altLang="en-US" sz="2400">
                <a:solidFill>
                  <a:srgbClr val="FF0000"/>
                </a:solidFill>
              </a:rPr>
              <a:t>集中写</a:t>
            </a:r>
            <a:endParaRPr lang="zh-CN" altLang="en-US" sz="2400">
              <a:solidFill>
                <a:srgbClr val="FF0000"/>
              </a:solidFill>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1</a:t>
            </a:r>
            <a:r>
              <a:rPr lang="zh-CN" altLang="en-US" sz="3200" dirty="0">
                <a:latin typeface="微软雅黑" panose="020B0503020204020204" pitchFamily="34" charset="-122"/>
                <a:ea typeface="微软雅黑" panose="020B0503020204020204" pitchFamily="34" charset="-122"/>
                <a:cs typeface="+mn-ea"/>
                <a:sym typeface="+mn-lt"/>
              </a:rPr>
              <a:t>、文件系统的读流程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pic>
        <p:nvPicPr>
          <p:cNvPr id="9" name="图片 8" descr="截屏2021-12-17 下午8.34.24"/>
          <p:cNvPicPr>
            <a:picLocks noChangeAspect="1"/>
          </p:cNvPicPr>
          <p:nvPr/>
        </p:nvPicPr>
        <p:blipFill>
          <a:blip r:embed="rId1"/>
          <a:stretch>
            <a:fillRect/>
          </a:stretch>
        </p:blipFill>
        <p:spPr>
          <a:xfrm>
            <a:off x="738553" y="985097"/>
            <a:ext cx="7204075" cy="5790565"/>
          </a:xfrm>
          <a:prstGeom prst="rect">
            <a:avLst/>
          </a:prstGeom>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1</a:t>
            </a:r>
            <a:r>
              <a:rPr lang="zh-CN" altLang="en-US" sz="3200" dirty="0">
                <a:latin typeface="微软雅黑" panose="020B0503020204020204" pitchFamily="34" charset="-122"/>
                <a:ea typeface="微软雅黑" panose="020B0503020204020204" pitchFamily="34" charset="-122"/>
                <a:cs typeface="+mn-ea"/>
                <a:sym typeface="+mn-lt"/>
              </a:rPr>
              <a:t>、文件系统的读流程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9" name="标题 1"/>
          <p:cNvSpPr txBox="1"/>
          <p:nvPr/>
        </p:nvSpPr>
        <p:spPr>
          <a:xfrm>
            <a:off x="838200" y="130775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a:t>generic_file_read_iter</a:t>
            </a:r>
            <a:endParaRPr lang="en-US" altLang="zh-CN" sz="2400"/>
          </a:p>
        </p:txBody>
      </p:sp>
      <p:pic>
        <p:nvPicPr>
          <p:cNvPr id="10" name="内容占位符 4" descr="截屏2021-12-17 下午9.03.24"/>
          <p:cNvPicPr>
            <a:picLocks noChangeAspect="1"/>
          </p:cNvPicPr>
          <p:nvPr/>
        </p:nvPicPr>
        <p:blipFill>
          <a:blip r:embed="rId1"/>
          <a:stretch>
            <a:fillRect/>
          </a:stretch>
        </p:blipFill>
        <p:spPr>
          <a:xfrm>
            <a:off x="693420" y="2300896"/>
            <a:ext cx="4234815" cy="4351655"/>
          </a:xfrm>
          <a:prstGeom prst="rect">
            <a:avLst/>
          </a:prstGeom>
        </p:spPr>
      </p:pic>
      <p:pic>
        <p:nvPicPr>
          <p:cNvPr id="11" name="图片 10" descr="截屏2021-12-17 下午9.04.06"/>
          <p:cNvPicPr>
            <a:picLocks noChangeAspect="1"/>
          </p:cNvPicPr>
          <p:nvPr/>
        </p:nvPicPr>
        <p:blipFill>
          <a:blip r:embed="rId2"/>
          <a:stretch>
            <a:fillRect/>
          </a:stretch>
        </p:blipFill>
        <p:spPr>
          <a:xfrm>
            <a:off x="5073015" y="2269788"/>
            <a:ext cx="3853815" cy="1146175"/>
          </a:xfrm>
          <a:prstGeom prst="rect">
            <a:avLst/>
          </a:prstGeom>
        </p:spPr>
      </p:pic>
      <p:sp>
        <p:nvSpPr>
          <p:cNvPr id="12" name="矩形 11"/>
          <p:cNvSpPr/>
          <p:nvPr/>
        </p:nvSpPr>
        <p:spPr>
          <a:xfrm>
            <a:off x="940435" y="3238791"/>
            <a:ext cx="2423160" cy="208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2" idx="3"/>
          </p:cNvCxnSpPr>
          <p:nvPr/>
        </p:nvCxnSpPr>
        <p:spPr>
          <a:xfrm>
            <a:off x="3363595" y="3342931"/>
            <a:ext cx="2177415" cy="454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607685" y="3653446"/>
            <a:ext cx="1700530" cy="368300"/>
          </a:xfrm>
          <a:prstGeom prst="rect">
            <a:avLst/>
          </a:prstGeom>
          <a:noFill/>
        </p:spPr>
        <p:txBody>
          <a:bodyPr wrap="square" rtlCol="0">
            <a:spAutoFit/>
          </a:bodyPr>
          <a:lstStyle/>
          <a:p>
            <a:r>
              <a:rPr lang="zh-CN" altLang="en-US">
                <a:solidFill>
                  <a:srgbClr val="FF0000"/>
                </a:solidFill>
              </a:rPr>
              <a:t>直读标记</a:t>
            </a:r>
            <a:endParaRPr lang="zh-CN" altLang="en-US">
              <a:solidFill>
                <a:srgbClr val="FF0000"/>
              </a:solidFill>
            </a:endParaRPr>
          </a:p>
        </p:txBody>
      </p:sp>
      <p:cxnSp>
        <p:nvCxnSpPr>
          <p:cNvPr id="15" name="直接箭头连接符 14"/>
          <p:cNvCxnSpPr>
            <a:endCxn id="16" idx="0"/>
          </p:cNvCxnSpPr>
          <p:nvPr/>
        </p:nvCxnSpPr>
        <p:spPr>
          <a:xfrm>
            <a:off x="6652895" y="2930816"/>
            <a:ext cx="856582" cy="190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020402" y="4840254"/>
            <a:ext cx="2978150" cy="368300"/>
          </a:xfrm>
          <a:prstGeom prst="rect">
            <a:avLst/>
          </a:prstGeom>
          <a:noFill/>
        </p:spPr>
        <p:txBody>
          <a:bodyPr wrap="square" rtlCol="0">
            <a:spAutoFit/>
          </a:bodyPr>
          <a:lstStyle/>
          <a:p>
            <a:r>
              <a:rPr lang="zh-CN" altLang="en-US" dirty="0">
                <a:solidFill>
                  <a:srgbClr val="FF0000"/>
                </a:solidFill>
              </a:rPr>
              <a:t>否则进入页缓存读取逻辑</a:t>
            </a:r>
            <a:endParaRPr lang="zh-CN" altLang="en-US" dirty="0">
              <a:solidFill>
                <a:srgbClr val="FF0000"/>
              </a:solidFill>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2</a:t>
            </a:r>
            <a:r>
              <a:rPr lang="zh-CN" altLang="en-US" sz="3200" dirty="0">
                <a:latin typeface="微软雅黑" panose="020B0503020204020204" pitchFamily="34" charset="-122"/>
                <a:ea typeface="微软雅黑" panose="020B0503020204020204" pitchFamily="34" charset="-122"/>
                <a:cs typeface="+mn-ea"/>
                <a:sym typeface="+mn-lt"/>
              </a:rPr>
              <a:t>、文件预读</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6" name="内容占位符 2"/>
          <p:cNvSpPr txBox="1"/>
          <p:nvPr/>
        </p:nvSpPr>
        <p:spPr>
          <a:xfrm>
            <a:off x="885334" y="127369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以</a:t>
            </a:r>
            <a:r>
              <a:rPr lang="en-US" altLang="zh-CN"/>
              <a:t>4.4.291</a:t>
            </a:r>
            <a:r>
              <a:rPr lang="zh-CN" altLang="en-US"/>
              <a:t>版本为例</a:t>
            </a:r>
            <a:endParaRPr lang="zh-CN" altLang="en-US"/>
          </a:p>
          <a:p>
            <a:endParaRPr lang="zh-CN" altLang="en-US"/>
          </a:p>
        </p:txBody>
      </p:sp>
      <p:pic>
        <p:nvPicPr>
          <p:cNvPr id="7" name="图片 6" descr="截屏2021-11-29 上午10.12.09"/>
          <p:cNvPicPr>
            <a:picLocks noChangeAspect="1"/>
          </p:cNvPicPr>
          <p:nvPr/>
        </p:nvPicPr>
        <p:blipFill>
          <a:blip r:embed="rId1"/>
          <a:stretch>
            <a:fillRect/>
          </a:stretch>
        </p:blipFill>
        <p:spPr>
          <a:xfrm>
            <a:off x="1197754" y="1158121"/>
            <a:ext cx="8598535" cy="3873500"/>
          </a:xfrm>
          <a:prstGeom prst="rect">
            <a:avLst/>
          </a:prstGeom>
        </p:spPr>
      </p:pic>
      <p:sp>
        <p:nvSpPr>
          <p:cNvPr id="8" name="矩形 7"/>
          <p:cNvSpPr/>
          <p:nvPr/>
        </p:nvSpPr>
        <p:spPr>
          <a:xfrm>
            <a:off x="1591454" y="1652786"/>
            <a:ext cx="5280660" cy="5867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8" idx="3"/>
          </p:cNvCxnSpPr>
          <p:nvPr/>
        </p:nvCxnSpPr>
        <p:spPr>
          <a:xfrm flipV="1">
            <a:off x="6872114" y="1605161"/>
            <a:ext cx="638810" cy="3409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333124" y="1284486"/>
            <a:ext cx="2670810" cy="368300"/>
          </a:xfrm>
          <a:prstGeom prst="rect">
            <a:avLst/>
          </a:prstGeom>
          <a:noFill/>
        </p:spPr>
        <p:txBody>
          <a:bodyPr wrap="square" rtlCol="0">
            <a:spAutoFit/>
          </a:bodyPr>
          <a:lstStyle/>
          <a:p>
            <a:r>
              <a:rPr lang="zh-CN" altLang="en-US">
                <a:solidFill>
                  <a:srgbClr val="FF0000"/>
                </a:solidFill>
              </a:rPr>
              <a:t>之前预读保存的位置</a:t>
            </a:r>
            <a:endParaRPr lang="zh-CN" altLang="en-US">
              <a:solidFill>
                <a:srgbClr val="FF0000"/>
              </a:solidFill>
            </a:endParaRPr>
          </a:p>
        </p:txBody>
      </p:sp>
      <p:cxnSp>
        <p:nvCxnSpPr>
          <p:cNvPr id="12" name="直接箭头连接符 11"/>
          <p:cNvCxnSpPr/>
          <p:nvPr/>
        </p:nvCxnSpPr>
        <p:spPr>
          <a:xfrm flipV="1">
            <a:off x="5422409" y="819666"/>
            <a:ext cx="971550" cy="631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604144" y="512326"/>
            <a:ext cx="3919855" cy="368300"/>
          </a:xfrm>
          <a:prstGeom prst="rect">
            <a:avLst/>
          </a:prstGeom>
          <a:noFill/>
        </p:spPr>
        <p:txBody>
          <a:bodyPr wrap="square" rtlCol="0">
            <a:spAutoFit/>
          </a:bodyPr>
          <a:lstStyle/>
          <a:p>
            <a:r>
              <a:rPr lang="zh-CN" altLang="en-US">
                <a:solidFill>
                  <a:srgbClr val="FF0000"/>
                </a:solidFill>
              </a:rPr>
              <a:t>之前文件读取的是文件的第几个页</a:t>
            </a:r>
            <a:endParaRPr lang="zh-CN" altLang="en-US">
              <a:solidFill>
                <a:srgbClr val="FF0000"/>
              </a:solidFill>
            </a:endParaRPr>
          </a:p>
        </p:txBody>
      </p:sp>
      <p:sp>
        <p:nvSpPr>
          <p:cNvPr id="14" name="矩形 13"/>
          <p:cNvSpPr/>
          <p:nvPr/>
        </p:nvSpPr>
        <p:spPr>
          <a:xfrm>
            <a:off x="1591454" y="2239526"/>
            <a:ext cx="8077835" cy="34036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a:stCxn id="14" idx="3"/>
          </p:cNvCxnSpPr>
          <p:nvPr/>
        </p:nvCxnSpPr>
        <p:spPr>
          <a:xfrm>
            <a:off x="9669289" y="2409706"/>
            <a:ext cx="448310" cy="10007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178434" y="3491746"/>
            <a:ext cx="2315845" cy="645160"/>
          </a:xfrm>
          <a:prstGeom prst="rect">
            <a:avLst/>
          </a:prstGeom>
          <a:noFill/>
        </p:spPr>
        <p:txBody>
          <a:bodyPr wrap="square" rtlCol="0">
            <a:spAutoFit/>
          </a:bodyPr>
          <a:lstStyle/>
          <a:p>
            <a:r>
              <a:rPr lang="zh-CN" altLang="en-US">
                <a:solidFill>
                  <a:srgbClr val="FF0000"/>
                </a:solidFill>
              </a:rPr>
              <a:t>本次文件读操作完成后的位置</a:t>
            </a:r>
            <a:endParaRPr lang="zh-CN" altLang="en-US">
              <a:solidFill>
                <a:srgbClr val="FF0000"/>
              </a:solidFill>
            </a:endParaRPr>
          </a:p>
        </p:txBody>
      </p:sp>
      <p:cxnSp>
        <p:nvCxnSpPr>
          <p:cNvPr id="17" name="直接箭头连接符 16"/>
          <p:cNvCxnSpPr/>
          <p:nvPr/>
        </p:nvCxnSpPr>
        <p:spPr>
          <a:xfrm>
            <a:off x="5146819" y="2795151"/>
            <a:ext cx="1311910" cy="372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562234" y="3038356"/>
            <a:ext cx="1927860" cy="922020"/>
          </a:xfrm>
          <a:prstGeom prst="rect">
            <a:avLst/>
          </a:prstGeom>
          <a:noFill/>
        </p:spPr>
        <p:txBody>
          <a:bodyPr wrap="square" rtlCol="0">
            <a:spAutoFit/>
          </a:bodyPr>
          <a:lstStyle/>
          <a:p>
            <a:r>
              <a:rPr lang="zh-CN" altLang="en-US">
                <a:solidFill>
                  <a:srgbClr val="FF0000"/>
                </a:solidFill>
              </a:rPr>
              <a:t>请求的第一个字节在页内的偏移量</a:t>
            </a:r>
            <a:endParaRPr lang="zh-CN" altLang="en-US">
              <a:solidFill>
                <a:srgbClr val="FF0000"/>
              </a:solidFill>
            </a:endParaRPr>
          </a:p>
        </p:txBody>
      </p:sp>
      <p:sp>
        <p:nvSpPr>
          <p:cNvPr id="20" name="矩形 19"/>
          <p:cNvSpPr/>
          <p:nvPr/>
        </p:nvSpPr>
        <p:spPr>
          <a:xfrm>
            <a:off x="1910224" y="4692531"/>
            <a:ext cx="1927225" cy="33972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20" idx="3"/>
          </p:cNvCxnSpPr>
          <p:nvPr/>
        </p:nvCxnSpPr>
        <p:spPr>
          <a:xfrm>
            <a:off x="3837449" y="4862711"/>
            <a:ext cx="904875" cy="4584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855354" y="5143381"/>
            <a:ext cx="3634740" cy="368300"/>
          </a:xfrm>
          <a:prstGeom prst="rect">
            <a:avLst/>
          </a:prstGeom>
          <a:noFill/>
        </p:spPr>
        <p:txBody>
          <a:bodyPr wrap="square" rtlCol="0">
            <a:spAutoFit/>
          </a:bodyPr>
          <a:lstStyle/>
          <a:p>
            <a:r>
              <a:rPr lang="zh-CN" altLang="en-US">
                <a:solidFill>
                  <a:schemeClr val="accent1"/>
                </a:solidFill>
              </a:rPr>
              <a:t>让出</a:t>
            </a:r>
            <a:r>
              <a:rPr lang="en-US" altLang="zh-CN">
                <a:solidFill>
                  <a:schemeClr val="accent1"/>
                </a:solidFill>
              </a:rPr>
              <a:t>cpu</a:t>
            </a:r>
            <a:r>
              <a:rPr lang="zh-CN" altLang="en-US">
                <a:solidFill>
                  <a:schemeClr val="accent1"/>
                </a:solidFill>
              </a:rPr>
              <a:t>的函数，避免长时间占用</a:t>
            </a:r>
            <a:endParaRPr lang="zh-CN" altLang="en-US">
              <a:solidFill>
                <a:schemeClr val="accent1"/>
              </a:solidFill>
            </a:endParaRPr>
          </a:p>
        </p:txBody>
      </p:sp>
      <p:sp>
        <p:nvSpPr>
          <p:cNvPr id="23" name="矩形 22"/>
          <p:cNvSpPr/>
          <p:nvPr/>
        </p:nvSpPr>
        <p:spPr>
          <a:xfrm>
            <a:off x="-15875" y="6115685"/>
            <a:ext cx="12207240" cy="761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index为对应页缓存中的页号，而offset是对应的页内偏移，在address_space中根据index的页号，找对应的页</a:t>
            </a:r>
            <a:endParaRPr lang="zh-CN" altLang="en-US" dirty="0">
              <a:solidFill>
                <a:srgbClr val="FF0000"/>
              </a:solidFil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zh-CN" altLang="en-US" sz="3200" dirty="0">
                <a:latin typeface="微软雅黑" panose="020B0503020204020204" pitchFamily="34" charset="-122"/>
                <a:ea typeface="微软雅黑" panose="020B0503020204020204" pitchFamily="34" charset="-122"/>
                <a:cs typeface="+mn-ea"/>
                <a:sym typeface="+mn-lt"/>
              </a:rPr>
              <a:t>目录</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2875084" y="2136338"/>
            <a:ext cx="6570574" cy="4246245"/>
          </a:xfrm>
          <a:prstGeom prst="rect">
            <a:avLst/>
          </a:prstGeom>
          <a:noFill/>
        </p:spPr>
        <p:txBody>
          <a:bodyPr wrap="square" rtlCol="0">
            <a:spAutoFit/>
          </a:bodyPr>
          <a:lstStyle/>
          <a:p>
            <a:r>
              <a:rPr lang="zh-CN" altLang="en-US" dirty="0"/>
              <a:t>一、概念篇</a:t>
            </a:r>
            <a:endParaRPr lang="en-US" altLang="zh-CN" dirty="0"/>
          </a:p>
          <a:p>
            <a:r>
              <a:rPr lang="en-US" altLang="zh-CN" dirty="0"/>
              <a:t>	1</a:t>
            </a:r>
            <a:r>
              <a:rPr lang="zh-CN" altLang="en-US" dirty="0"/>
              <a:t>、什么是文件系统</a:t>
            </a:r>
            <a:endParaRPr lang="en-US" altLang="zh-CN" dirty="0"/>
          </a:p>
          <a:p>
            <a:r>
              <a:rPr lang="en-US" altLang="zh-CN" dirty="0"/>
              <a:t>	2</a:t>
            </a:r>
            <a:r>
              <a:rPr lang="zh-CN" altLang="en-US" dirty="0"/>
              <a:t>、文件系统的作用</a:t>
            </a:r>
            <a:endParaRPr lang="en-US" altLang="zh-CN" dirty="0"/>
          </a:p>
          <a:p>
            <a:r>
              <a:rPr lang="en-US" altLang="zh-CN" dirty="0"/>
              <a:t>	3</a:t>
            </a:r>
            <a:r>
              <a:rPr lang="zh-CN" altLang="en-US" dirty="0"/>
              <a:t>、目前较为流行的文件系统类型</a:t>
            </a:r>
            <a:endParaRPr lang="en-US" altLang="zh-CN" dirty="0"/>
          </a:p>
          <a:p>
            <a:r>
              <a:rPr lang="en-US" altLang="zh-CN" dirty="0"/>
              <a:t>	4</a:t>
            </a:r>
            <a:r>
              <a:rPr lang="zh-CN" altLang="en-US" dirty="0"/>
              <a:t>、</a:t>
            </a:r>
            <a:r>
              <a:rPr lang="en-US" altLang="zh-CN" dirty="0"/>
              <a:t>Linux</a:t>
            </a:r>
            <a:r>
              <a:rPr lang="zh-CN" altLang="en-US" dirty="0"/>
              <a:t>虚拟文件系统层</a:t>
            </a:r>
            <a:endParaRPr lang="en-US" altLang="zh-CN" dirty="0"/>
          </a:p>
          <a:p>
            <a:r>
              <a:rPr lang="en-US" altLang="zh-CN" dirty="0"/>
              <a:t>	5</a:t>
            </a:r>
            <a:r>
              <a:rPr lang="zh-CN" altLang="en-US" dirty="0"/>
              <a:t>、总结</a:t>
            </a:r>
            <a:endParaRPr lang="en-US" altLang="zh-CN" dirty="0"/>
          </a:p>
          <a:p>
            <a:r>
              <a:rPr lang="zh-CN" altLang="en-US" dirty="0"/>
              <a:t>二、调用流程篇</a:t>
            </a:r>
            <a:endParaRPr lang="en-US" altLang="zh-CN" dirty="0"/>
          </a:p>
          <a:p>
            <a:r>
              <a:rPr lang="en-US" altLang="zh-CN" dirty="0"/>
              <a:t>            1</a:t>
            </a:r>
            <a:r>
              <a:rPr lang="zh-CN" altLang="en-US" dirty="0"/>
              <a:t>、文件系统读流程图</a:t>
            </a:r>
            <a:endParaRPr lang="zh-CN" altLang="en-US" dirty="0"/>
          </a:p>
          <a:p>
            <a:r>
              <a:rPr lang="en-US" altLang="zh-CN" dirty="0"/>
              <a:t>	2</a:t>
            </a:r>
            <a:r>
              <a:rPr lang="zh-CN" altLang="en-US" dirty="0"/>
              <a:t>、文件预读</a:t>
            </a:r>
            <a:endParaRPr lang="zh-CN" altLang="en-US" dirty="0"/>
          </a:p>
          <a:p>
            <a:r>
              <a:rPr lang="en-US" altLang="zh-CN" dirty="0"/>
              <a:t>	3</a:t>
            </a:r>
            <a:r>
              <a:rPr lang="zh-CN" altLang="en-US" dirty="0"/>
              <a:t>、文件系统读实例</a:t>
            </a:r>
            <a:endParaRPr lang="zh-CN" altLang="en-US" dirty="0"/>
          </a:p>
          <a:p>
            <a:r>
              <a:rPr lang="zh-CN" altLang="en-US" dirty="0"/>
              <a:t>三、实验篇</a:t>
            </a:r>
            <a:endParaRPr lang="en-US" altLang="zh-CN" dirty="0"/>
          </a:p>
          <a:p>
            <a:r>
              <a:rPr lang="en-US" altLang="zh-CN" dirty="0"/>
              <a:t>	1</a:t>
            </a:r>
            <a:r>
              <a:rPr lang="zh-CN" altLang="en-US" dirty="0"/>
              <a:t>、用工具测试速率</a:t>
            </a:r>
            <a:endParaRPr lang="en-US" altLang="zh-CN" dirty="0"/>
          </a:p>
          <a:p>
            <a:r>
              <a:rPr lang="en-US" altLang="zh-CN" dirty="0"/>
              <a:t>	2</a:t>
            </a:r>
            <a:r>
              <a:rPr lang="zh-CN" altLang="en-US" dirty="0"/>
              <a:t>、修改内核测试速率</a:t>
            </a:r>
            <a:endParaRPr lang="en-US" altLang="zh-CN" dirty="0"/>
          </a:p>
          <a:p>
            <a:r>
              <a:rPr lang="en-US" altLang="zh-CN" dirty="0"/>
              <a:t>	3</a:t>
            </a:r>
            <a:r>
              <a:rPr lang="zh-CN" altLang="en-US" dirty="0"/>
              <a:t>、关闭中断</a:t>
            </a:r>
            <a:endParaRPr lang="en-US" altLang="zh-CN" dirty="0"/>
          </a:p>
          <a:p>
            <a:endParaRPr lang="zh-CN" altLang="en-US" dirty="0"/>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2</a:t>
            </a:r>
            <a:r>
              <a:rPr lang="zh-CN" altLang="en-US" sz="3200" dirty="0">
                <a:latin typeface="微软雅黑" panose="020B0503020204020204" pitchFamily="34" charset="-122"/>
                <a:ea typeface="微软雅黑" panose="020B0503020204020204" pitchFamily="34" charset="-122"/>
                <a:cs typeface="+mn-ea"/>
                <a:sym typeface="+mn-lt"/>
              </a:rPr>
              <a:t>、文件预读</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pic>
        <p:nvPicPr>
          <p:cNvPr id="21" name="图片 20" descr="文本&#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243" y="790224"/>
            <a:ext cx="10872551" cy="5568666"/>
          </a:xfrm>
          <a:prstGeom prst="rect">
            <a:avLst/>
          </a:prstGeom>
        </p:spPr>
      </p:pic>
      <p:sp>
        <p:nvSpPr>
          <p:cNvPr id="24" name="矩形 23"/>
          <p:cNvSpPr/>
          <p:nvPr/>
        </p:nvSpPr>
        <p:spPr>
          <a:xfrm>
            <a:off x="0" y="6358890"/>
            <a:ext cx="12191365" cy="501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CPU</a:t>
            </a:r>
            <a:r>
              <a:rPr lang="zh-CN" altLang="en-US" dirty="0">
                <a:solidFill>
                  <a:srgbClr val="FF0000"/>
                </a:solidFill>
              </a:rPr>
              <a:t>预取，有利于提高预取指令的正确性，以此提高效率</a:t>
            </a:r>
            <a:endParaRPr lang="zh-CN" altLang="en-US" dirty="0">
              <a:solidFill>
                <a:srgbClr val="FF0000"/>
              </a:solidFill>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2</a:t>
            </a:r>
            <a:r>
              <a:rPr lang="zh-CN" altLang="en-US" sz="3200" dirty="0">
                <a:latin typeface="微软雅黑" panose="020B0503020204020204" pitchFamily="34" charset="-122"/>
                <a:ea typeface="微软雅黑" panose="020B0503020204020204" pitchFamily="34" charset="-122"/>
                <a:cs typeface="+mn-ea"/>
                <a:sym typeface="+mn-lt"/>
              </a:rPr>
              <a:t>、文件预读</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pic>
        <p:nvPicPr>
          <p:cNvPr id="5" name="图片 4" descr="截屏2021-11-29 上午11.11.33"/>
          <p:cNvPicPr>
            <a:picLocks noChangeAspect="1"/>
          </p:cNvPicPr>
          <p:nvPr/>
        </p:nvPicPr>
        <p:blipFill>
          <a:blip r:embed="rId1"/>
          <a:stretch>
            <a:fillRect/>
          </a:stretch>
        </p:blipFill>
        <p:spPr>
          <a:xfrm>
            <a:off x="830181" y="980558"/>
            <a:ext cx="5647055" cy="5427980"/>
          </a:xfrm>
          <a:prstGeom prst="rect">
            <a:avLst/>
          </a:prstGeom>
        </p:spPr>
      </p:pic>
      <p:sp>
        <p:nvSpPr>
          <p:cNvPr id="6" name="矩形 5"/>
          <p:cNvSpPr/>
          <p:nvPr/>
        </p:nvSpPr>
        <p:spPr>
          <a:xfrm>
            <a:off x="1427081" y="2932548"/>
            <a:ext cx="2331720" cy="259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6" idx="3"/>
          </p:cNvCxnSpPr>
          <p:nvPr/>
        </p:nvCxnSpPr>
        <p:spPr>
          <a:xfrm flipV="1">
            <a:off x="3758801" y="2576313"/>
            <a:ext cx="3088005" cy="485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895701" y="2349618"/>
            <a:ext cx="2914650" cy="368300"/>
          </a:xfrm>
          <a:prstGeom prst="rect">
            <a:avLst/>
          </a:prstGeom>
          <a:noFill/>
        </p:spPr>
        <p:txBody>
          <a:bodyPr wrap="square" rtlCol="0">
            <a:spAutoFit/>
          </a:bodyPr>
          <a:lstStyle/>
          <a:p>
            <a:r>
              <a:rPr lang="zh-CN" altLang="en-US">
                <a:solidFill>
                  <a:srgbClr val="FF0000"/>
                </a:solidFill>
              </a:rPr>
              <a:t>获取对应文件的大小</a:t>
            </a:r>
            <a:endParaRPr lang="zh-CN" altLang="en-US">
              <a:solidFill>
                <a:srgbClr val="FF0000"/>
              </a:solidFill>
            </a:endParaRPr>
          </a:p>
        </p:txBody>
      </p:sp>
      <p:sp>
        <p:nvSpPr>
          <p:cNvPr id="10" name="矩形 9"/>
          <p:cNvSpPr/>
          <p:nvPr/>
        </p:nvSpPr>
        <p:spPr>
          <a:xfrm>
            <a:off x="1427081" y="3191628"/>
            <a:ext cx="3392805" cy="129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10" idx="3"/>
          </p:cNvCxnSpPr>
          <p:nvPr/>
        </p:nvCxnSpPr>
        <p:spPr>
          <a:xfrm flipV="1">
            <a:off x="4819886" y="3126858"/>
            <a:ext cx="1978660"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911576" y="2883653"/>
            <a:ext cx="3392805" cy="368300"/>
          </a:xfrm>
          <a:prstGeom prst="rect">
            <a:avLst/>
          </a:prstGeom>
          <a:noFill/>
        </p:spPr>
        <p:txBody>
          <a:bodyPr wrap="square" rtlCol="0">
            <a:spAutoFit/>
          </a:bodyPr>
          <a:lstStyle/>
          <a:p>
            <a:r>
              <a:rPr lang="zh-CN" altLang="en-US">
                <a:solidFill>
                  <a:srgbClr val="FF0000"/>
                </a:solidFill>
              </a:rPr>
              <a:t>计算得出的最后的页缓存序号</a:t>
            </a:r>
            <a:endParaRPr lang="zh-CN" altLang="en-US">
              <a:solidFill>
                <a:srgbClr val="FF0000"/>
              </a:solidFill>
            </a:endParaRPr>
          </a:p>
        </p:txBody>
      </p:sp>
      <p:sp>
        <p:nvSpPr>
          <p:cNvPr id="13" name="矩形 12"/>
          <p:cNvSpPr/>
          <p:nvPr/>
        </p:nvSpPr>
        <p:spPr>
          <a:xfrm>
            <a:off x="15875" y="6408538"/>
            <a:ext cx="12176125" cy="448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FF0000"/>
                </a:solidFill>
              </a:rPr>
              <a:t>如果页面已经在页高速缓存中</a:t>
            </a:r>
            <a:endParaRPr lang="zh-CN" altLang="en-US">
              <a:solidFill>
                <a:srgbClr val="FF0000"/>
              </a:solidFill>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2</a:t>
            </a:r>
            <a:r>
              <a:rPr lang="zh-CN" altLang="en-US" sz="3200" dirty="0">
                <a:latin typeface="微软雅黑" panose="020B0503020204020204" pitchFamily="34" charset="-122"/>
                <a:ea typeface="微软雅黑" panose="020B0503020204020204" pitchFamily="34" charset="-122"/>
                <a:cs typeface="+mn-ea"/>
                <a:sym typeface="+mn-lt"/>
              </a:rPr>
              <a:t>、文件预读</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pic>
        <p:nvPicPr>
          <p:cNvPr id="24" name="图片 23" descr="截屏2021-11-29 上午11.41.33"/>
          <p:cNvPicPr>
            <a:picLocks noChangeAspect="1"/>
          </p:cNvPicPr>
          <p:nvPr/>
        </p:nvPicPr>
        <p:blipFill>
          <a:blip r:embed="rId1"/>
          <a:stretch>
            <a:fillRect/>
          </a:stretch>
        </p:blipFill>
        <p:spPr>
          <a:xfrm>
            <a:off x="2008531" y="1414414"/>
            <a:ext cx="6000115" cy="4217670"/>
          </a:xfrm>
          <a:prstGeom prst="rect">
            <a:avLst/>
          </a:prstGeom>
        </p:spPr>
      </p:pic>
      <p:sp>
        <p:nvSpPr>
          <p:cNvPr id="25" name="矩形 24"/>
          <p:cNvSpPr/>
          <p:nvPr/>
        </p:nvSpPr>
        <p:spPr>
          <a:xfrm>
            <a:off x="15875" y="6315959"/>
            <a:ext cx="12175490" cy="535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选择下一个要获取的页</a:t>
            </a:r>
            <a:endParaRPr lang="zh-CN" altLang="en-US" dirty="0">
              <a:solidFill>
                <a:srgbClr val="FF0000"/>
              </a:solidFill>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621233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2</a:t>
            </a:r>
            <a:r>
              <a:rPr lang="zh-CN" altLang="en-US" sz="3200" dirty="0">
                <a:latin typeface="微软雅黑" panose="020B0503020204020204" pitchFamily="34" charset="-122"/>
                <a:ea typeface="微软雅黑" panose="020B0503020204020204" pitchFamily="34" charset="-122"/>
                <a:cs typeface="+mn-ea"/>
                <a:sym typeface="+mn-lt"/>
              </a:rPr>
              <a:t>、文件预读</a:t>
            </a:r>
            <a:r>
              <a:rPr lang="en-US" altLang="zh-CN" sz="3200" dirty="0">
                <a:latin typeface="微软雅黑" panose="020B0503020204020204" pitchFamily="34" charset="-122"/>
                <a:ea typeface="微软雅黑" panose="020B0503020204020204" pitchFamily="34" charset="-122"/>
                <a:cs typeface="+mn-ea"/>
                <a:sym typeface="+mn-lt"/>
              </a:rPr>
              <a:t>——</a:t>
            </a:r>
            <a:r>
              <a:rPr lang="zh-CN" altLang="en-US" sz="3200" dirty="0">
                <a:latin typeface="微软雅黑" panose="020B0503020204020204" pitchFamily="34" charset="-122"/>
                <a:ea typeface="微软雅黑" panose="020B0503020204020204" pitchFamily="34" charset="-122"/>
                <a:cs typeface="+mn-ea"/>
                <a:sym typeface="+mn-lt"/>
              </a:rPr>
              <a:t>页缓存读函数</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pic>
        <p:nvPicPr>
          <p:cNvPr id="24" name="图片 23" descr="截屏2021-11-29 上午11.47.13"/>
          <p:cNvPicPr>
            <a:picLocks noChangeAspect="1"/>
          </p:cNvPicPr>
          <p:nvPr/>
        </p:nvPicPr>
        <p:blipFill>
          <a:blip r:embed="rId1"/>
          <a:stretch>
            <a:fillRect/>
          </a:stretch>
        </p:blipFill>
        <p:spPr>
          <a:xfrm>
            <a:off x="622791" y="1022350"/>
            <a:ext cx="7366635" cy="4813300"/>
          </a:xfrm>
          <a:prstGeom prst="rect">
            <a:avLst/>
          </a:prstGeom>
        </p:spPr>
      </p:pic>
      <p:sp>
        <p:nvSpPr>
          <p:cNvPr id="25" name="矩形 24"/>
          <p:cNvSpPr/>
          <p:nvPr/>
        </p:nvSpPr>
        <p:spPr>
          <a:xfrm>
            <a:off x="907271" y="2165985"/>
            <a:ext cx="2533650" cy="904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a:stCxn id="25" idx="3"/>
          </p:cNvCxnSpPr>
          <p:nvPr/>
        </p:nvCxnSpPr>
        <p:spPr>
          <a:xfrm flipV="1">
            <a:off x="3440921" y="2298065"/>
            <a:ext cx="4903470" cy="320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442816" y="1797685"/>
            <a:ext cx="2616200" cy="645160"/>
          </a:xfrm>
          <a:prstGeom prst="rect">
            <a:avLst/>
          </a:prstGeom>
          <a:noFill/>
        </p:spPr>
        <p:txBody>
          <a:bodyPr wrap="square" rtlCol="0">
            <a:spAutoFit/>
          </a:bodyPr>
          <a:lstStyle/>
          <a:p>
            <a:r>
              <a:rPr lang="zh-CN" altLang="en-US" dirty="0">
                <a:solidFill>
                  <a:srgbClr val="FF0000"/>
                </a:solidFill>
              </a:rPr>
              <a:t>如果预读的最大页数为</a:t>
            </a:r>
            <a:r>
              <a:rPr lang="en-US" altLang="zh-CN" dirty="0">
                <a:solidFill>
                  <a:srgbClr val="FF0000"/>
                </a:solidFill>
              </a:rPr>
              <a:t>0</a:t>
            </a:r>
            <a:r>
              <a:rPr lang="zh-CN" altLang="en-US" dirty="0">
                <a:solidFill>
                  <a:srgbClr val="FF0000"/>
                </a:solidFill>
              </a:rPr>
              <a:t>，则不进行预读</a:t>
            </a:r>
            <a:endParaRPr lang="zh-CN" altLang="en-US" dirty="0">
              <a:solidFill>
                <a:srgbClr val="FF0000"/>
              </a:solidFill>
            </a:endParaRPr>
          </a:p>
        </p:txBody>
      </p:sp>
      <p:sp>
        <p:nvSpPr>
          <p:cNvPr id="28" name="矩形 27"/>
          <p:cNvSpPr/>
          <p:nvPr/>
        </p:nvSpPr>
        <p:spPr>
          <a:xfrm>
            <a:off x="787256" y="3454400"/>
            <a:ext cx="7202170" cy="1299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a:stCxn id="28" idx="3"/>
          </p:cNvCxnSpPr>
          <p:nvPr/>
        </p:nvCxnSpPr>
        <p:spPr>
          <a:xfrm flipV="1">
            <a:off x="7989426" y="3975735"/>
            <a:ext cx="667385" cy="128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755236" y="3416300"/>
            <a:ext cx="2402205" cy="1198880"/>
          </a:xfrm>
          <a:prstGeom prst="rect">
            <a:avLst/>
          </a:prstGeom>
          <a:noFill/>
        </p:spPr>
        <p:txBody>
          <a:bodyPr wrap="square" rtlCol="0">
            <a:spAutoFit/>
          </a:bodyPr>
          <a:lstStyle/>
          <a:p>
            <a:r>
              <a:rPr lang="zh-CN" altLang="en-US">
                <a:solidFill>
                  <a:srgbClr val="FF0000"/>
                </a:solidFill>
              </a:rPr>
              <a:t>如果文件打开方式为随机方式，则进入</a:t>
            </a:r>
            <a:r>
              <a:rPr lang="en-US" altLang="zh-CN">
                <a:solidFill>
                  <a:srgbClr val="FF0000"/>
                </a:solidFill>
              </a:rPr>
              <a:t>force_page_cache_readahead()</a:t>
            </a:r>
            <a:endParaRPr lang="en-US" altLang="zh-CN">
              <a:solidFill>
                <a:srgbClr val="FF0000"/>
              </a:solidFill>
            </a:endParaRPr>
          </a:p>
        </p:txBody>
      </p:sp>
      <p:sp>
        <p:nvSpPr>
          <p:cNvPr id="31" name="矩形 30"/>
          <p:cNvSpPr/>
          <p:nvPr/>
        </p:nvSpPr>
        <p:spPr>
          <a:xfrm>
            <a:off x="635" y="6192659"/>
            <a:ext cx="1219136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FF0000"/>
                </a:solidFill>
              </a:rPr>
              <a:t>同步预读入口判断</a:t>
            </a:r>
            <a:endParaRPr lang="zh-CN" altLang="en-US">
              <a:solidFill>
                <a:srgbClr val="FF0000"/>
              </a:solidFill>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897438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2</a:t>
            </a:r>
            <a:r>
              <a:rPr lang="zh-CN" altLang="en-US" sz="3200" dirty="0">
                <a:latin typeface="微软雅黑" panose="020B0503020204020204" pitchFamily="34" charset="-122"/>
                <a:ea typeface="微软雅黑" panose="020B0503020204020204" pitchFamily="34" charset="-122"/>
                <a:cs typeface="+mn-ea"/>
                <a:sym typeface="+mn-lt"/>
              </a:rPr>
              <a:t>、文件预读</a:t>
            </a:r>
            <a:r>
              <a:rPr lang="en-US" altLang="zh-CN" sz="3200" dirty="0">
                <a:latin typeface="微软雅黑" panose="020B0503020204020204" pitchFamily="34" charset="-122"/>
                <a:ea typeface="微软雅黑" panose="020B0503020204020204" pitchFamily="34" charset="-122"/>
                <a:cs typeface="+mn-ea"/>
                <a:sym typeface="+mn-lt"/>
              </a:rPr>
              <a:t>——</a:t>
            </a:r>
            <a:r>
              <a:rPr lang="en-US" altLang="zh-CN" sz="3200" dirty="0" err="1">
                <a:latin typeface="微软雅黑" panose="020B0503020204020204" pitchFamily="34" charset="-122"/>
                <a:ea typeface="微软雅黑" panose="020B0503020204020204" pitchFamily="34" charset="-122"/>
                <a:cs typeface="+mn-ea"/>
                <a:sym typeface="+mn-lt"/>
              </a:rPr>
              <a:t>ondemand_readahead</a:t>
            </a:r>
            <a:r>
              <a:rPr lang="en-US" altLang="zh-CN" sz="3200" dirty="0">
                <a:latin typeface="微软雅黑" panose="020B0503020204020204" pitchFamily="34" charset="-122"/>
                <a:ea typeface="微软雅黑" panose="020B0503020204020204" pitchFamily="34" charset="-122"/>
                <a:cs typeface="+mn-ea"/>
                <a:sym typeface="+mn-lt"/>
              </a:rPr>
              <a:t>()</a:t>
            </a:r>
            <a:endParaRPr lang="en-US" altLang="zh-CN"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13" name="内容占位符 2"/>
          <p:cNvSpPr txBox="1"/>
          <p:nvPr/>
        </p:nvSpPr>
        <p:spPr>
          <a:xfrm>
            <a:off x="546344" y="137668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a:latin typeface="Arial Regular" panose="020B0604020202090204" charset="0"/>
                <a:cs typeface="Arial Regular" panose="020B0604020202090204" charset="0"/>
              </a:rPr>
              <a:t>首先判断如果是从文件头开始读取的，则认为是顺序读，初始化预读信息。默认设置预读为4个 page。</a:t>
            </a:r>
            <a:endParaRPr lang="en-US" altLang="zh-CN" sz="1600">
              <a:latin typeface="Arial Regular" panose="020B0604020202090204" charset="0"/>
              <a:cs typeface="Arial Regular" panose="020B0604020202090204" charset="0"/>
            </a:endParaRPr>
          </a:p>
          <a:p>
            <a:r>
              <a:rPr lang="en-US" altLang="zh-CN" sz="1600">
                <a:latin typeface="Arial Regular" panose="020B0604020202090204" charset="0"/>
                <a:cs typeface="Arial Regular" panose="020B0604020202090204" charset="0"/>
              </a:rPr>
              <a:t>如果不是从文件头开始读，则判断是否是连续的读取请求，如果是，则扩大预读数量，一般等于上次预读数量 ×2。</a:t>
            </a:r>
            <a:endParaRPr lang="en-US" altLang="zh-CN" sz="1600">
              <a:latin typeface="Arial Regular" panose="020B0604020202090204" charset="0"/>
              <a:cs typeface="Arial Regular" panose="020B0604020202090204" charset="0"/>
            </a:endParaRPr>
          </a:p>
          <a:p>
            <a:r>
              <a:rPr lang="en-US" altLang="zh-CN" sz="1600">
                <a:latin typeface="Arial Regular" panose="020B0604020202090204" charset="0"/>
                <a:cs typeface="Arial Regular" panose="020B0604020202090204" charset="0"/>
              </a:rPr>
              <a:t>否则就是随机的读取，不适用预读，只读取 sys_read 请求的数量。</a:t>
            </a:r>
            <a:endParaRPr lang="en-US" altLang="zh-CN" sz="1600">
              <a:latin typeface="Arial Regular" panose="020B0604020202090204" charset="0"/>
              <a:cs typeface="Arial Regular" panose="020B0604020202090204" charset="0"/>
            </a:endParaRPr>
          </a:p>
          <a:p>
            <a:r>
              <a:rPr lang="en-US" altLang="zh-CN" sz="1600">
                <a:latin typeface="Arial Regular" panose="020B0604020202090204" charset="0"/>
                <a:cs typeface="Arial Regular" panose="020B0604020202090204" charset="0"/>
              </a:rPr>
              <a:t>调用 ra_submit() 提交读请求。</a:t>
            </a:r>
            <a:endParaRPr lang="en-US" altLang="zh-CN" sz="1600">
              <a:latin typeface="Arial Regular" panose="020B0604020202090204" charset="0"/>
              <a:cs typeface="Arial Regular" panose="020B0604020202090204" charset="0"/>
            </a:endParaRPr>
          </a:p>
          <a:p>
            <a:pPr marL="0" indent="0">
              <a:buFont typeface="Arial" panose="020B0604020202020204" pitchFamily="34" charset="0"/>
              <a:buNone/>
            </a:pPr>
            <a:endParaRPr lang="en-US" altLang="zh-CN" sz="1600">
              <a:latin typeface="Arial Regular" panose="020B0604020202090204" charset="0"/>
              <a:cs typeface="Arial Regular" panose="020B0604020202090204" charset="0"/>
            </a:endParaRPr>
          </a:p>
        </p:txBody>
      </p:sp>
      <p:pic>
        <p:nvPicPr>
          <p:cNvPr id="14" name="图片 13" descr="截屏2021-11-29 下午2.28.45"/>
          <p:cNvPicPr>
            <a:picLocks noChangeAspect="1"/>
          </p:cNvPicPr>
          <p:nvPr/>
        </p:nvPicPr>
        <p:blipFill>
          <a:blip r:embed="rId1"/>
          <a:stretch>
            <a:fillRect/>
          </a:stretch>
        </p:blipFill>
        <p:spPr>
          <a:xfrm>
            <a:off x="378069" y="3431540"/>
            <a:ext cx="8103235" cy="1092200"/>
          </a:xfrm>
          <a:prstGeom prst="rect">
            <a:avLst/>
          </a:prstGeom>
        </p:spPr>
      </p:pic>
      <p:sp>
        <p:nvSpPr>
          <p:cNvPr id="15" name="矩形 14"/>
          <p:cNvSpPr/>
          <p:nvPr/>
        </p:nvSpPr>
        <p:spPr>
          <a:xfrm>
            <a:off x="793359" y="3973195"/>
            <a:ext cx="4837430" cy="280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stCxn id="15" idx="3"/>
          </p:cNvCxnSpPr>
          <p:nvPr/>
        </p:nvCxnSpPr>
        <p:spPr>
          <a:xfrm flipV="1">
            <a:off x="5630789" y="3199765"/>
            <a:ext cx="2714625" cy="913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427964" y="2623820"/>
            <a:ext cx="2665095" cy="645160"/>
          </a:xfrm>
          <a:prstGeom prst="rect">
            <a:avLst/>
          </a:prstGeom>
          <a:noFill/>
        </p:spPr>
        <p:txBody>
          <a:bodyPr wrap="square" rtlCol="0">
            <a:spAutoFit/>
          </a:bodyPr>
          <a:lstStyle/>
          <a:p>
            <a:r>
              <a:rPr lang="zh-CN" altLang="en-US">
                <a:solidFill>
                  <a:srgbClr val="FF0000"/>
                </a:solidFill>
              </a:rPr>
              <a:t>第一次预读的页数，第一次一般为</a:t>
            </a:r>
            <a:r>
              <a:rPr lang="en-US" altLang="zh-CN">
                <a:solidFill>
                  <a:srgbClr val="FF0000"/>
                </a:solidFill>
              </a:rPr>
              <a:t>4</a:t>
            </a:r>
            <a:r>
              <a:rPr lang="zh-CN" altLang="en-US">
                <a:solidFill>
                  <a:srgbClr val="FF0000"/>
                </a:solidFill>
              </a:rPr>
              <a:t>个页</a:t>
            </a:r>
            <a:endParaRPr lang="zh-CN" altLang="en-US">
              <a:solidFill>
                <a:srgbClr val="FF0000"/>
              </a:solidFill>
            </a:endParaRPr>
          </a:p>
        </p:txBody>
      </p:sp>
      <p:pic>
        <p:nvPicPr>
          <p:cNvPr id="19" name="图片 18" descr="截屏2021-11-29 下午2.46.48"/>
          <p:cNvPicPr>
            <a:picLocks noChangeAspect="1"/>
          </p:cNvPicPr>
          <p:nvPr/>
        </p:nvPicPr>
        <p:blipFill>
          <a:blip r:embed="rId2"/>
          <a:stretch>
            <a:fillRect/>
          </a:stretch>
        </p:blipFill>
        <p:spPr>
          <a:xfrm>
            <a:off x="378069" y="4878705"/>
            <a:ext cx="6423025" cy="1979295"/>
          </a:xfrm>
          <a:prstGeom prst="rect">
            <a:avLst/>
          </a:prstGeom>
        </p:spPr>
      </p:pic>
      <p:sp>
        <p:nvSpPr>
          <p:cNvPr id="20" name="矩形 19"/>
          <p:cNvSpPr/>
          <p:nvPr/>
        </p:nvSpPr>
        <p:spPr>
          <a:xfrm>
            <a:off x="1002909" y="5728335"/>
            <a:ext cx="4837430" cy="280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20" idx="3"/>
          </p:cNvCxnSpPr>
          <p:nvPr/>
        </p:nvCxnSpPr>
        <p:spPr>
          <a:xfrm flipV="1">
            <a:off x="5840339" y="5569585"/>
            <a:ext cx="2340610" cy="2990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180949" y="5223510"/>
            <a:ext cx="3388360" cy="645160"/>
          </a:xfrm>
          <a:prstGeom prst="rect">
            <a:avLst/>
          </a:prstGeom>
          <a:noFill/>
        </p:spPr>
        <p:txBody>
          <a:bodyPr wrap="square" rtlCol="0">
            <a:spAutoFit/>
          </a:bodyPr>
          <a:lstStyle/>
          <a:p>
            <a:r>
              <a:rPr lang="zh-CN" altLang="en-US">
                <a:solidFill>
                  <a:srgbClr val="FF0000"/>
                </a:solidFill>
              </a:rPr>
              <a:t>连续命中，</a:t>
            </a:r>
            <a:r>
              <a:rPr lang="en-US" altLang="zh-CN">
                <a:solidFill>
                  <a:srgbClr val="FF0000"/>
                </a:solidFill>
              </a:rPr>
              <a:t>get_next_ra_size()</a:t>
            </a:r>
            <a:r>
              <a:rPr lang="zh-CN" altLang="en-US">
                <a:solidFill>
                  <a:srgbClr val="FF0000"/>
                </a:solidFill>
              </a:rPr>
              <a:t>函数会加倍预读页数</a:t>
            </a:r>
            <a:endParaRPr lang="zh-CN" altLang="en-US">
              <a:solidFill>
                <a:srgbClr val="FF0000"/>
              </a:solidFill>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3</a:t>
            </a:r>
            <a:r>
              <a:rPr lang="zh-CN" altLang="en-US" sz="3200" dirty="0">
                <a:latin typeface="微软雅黑" panose="020B0503020204020204" pitchFamily="34" charset="-122"/>
                <a:ea typeface="微软雅黑" panose="020B0503020204020204" pitchFamily="34" charset="-122"/>
                <a:cs typeface="+mn-ea"/>
                <a:sym typeface="+mn-lt"/>
              </a:rPr>
              <a:t>、预读窗口例子</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13" name="内容占位符 2"/>
          <p:cNvSpPr txBox="1"/>
          <p:nvPr/>
        </p:nvSpPr>
        <p:spPr>
          <a:xfrm>
            <a:off x="446351" y="1122243"/>
            <a:ext cx="10852237" cy="53889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zh-CN" altLang="en-US" sz="1400" dirty="0"/>
              <a:t>用户需要连续访问某个文件连续32个页(page index=0~31)的数据，那么它在预读机制下的访问行为是:</a:t>
            </a:r>
            <a:endParaRPr lang="zh-CN" altLang="en-US" sz="1400" dirty="0"/>
          </a:p>
          <a:p>
            <a:pPr marL="0" indent="0">
              <a:lnSpc>
                <a:spcPct val="100000"/>
              </a:lnSpc>
              <a:buFont typeface="Arial" panose="020B0604020202020204" pitchFamily="34" charset="0"/>
              <a:buNone/>
            </a:pPr>
            <a:r>
              <a:rPr lang="zh-CN" altLang="en-US" sz="1400" dirty="0"/>
              <a:t>用户访问第一个页，page index=0，触发同步预读机制，一次性从磁盘读取4个页，即第1~4个页(page index=0~3)</a:t>
            </a:r>
            <a:endParaRPr lang="zh-CN" altLang="en-US" sz="1400" dirty="0"/>
          </a:p>
          <a:p>
            <a:pPr marL="0" indent="0">
              <a:lnSpc>
                <a:spcPct val="100000"/>
              </a:lnSpc>
              <a:buFont typeface="Arial" panose="020B0604020202020204" pitchFamily="34" charset="0"/>
              <a:buNone/>
            </a:pPr>
            <a:r>
              <a:rPr lang="zh-CN" altLang="en-US" sz="1400" dirty="0"/>
              <a:t>用户访问第二个页，page index=1，含有特殊标志，触发异步预读机制，一次性从磁盘读取8个页，即第5~12个页(page index=4~11)</a:t>
            </a:r>
            <a:endParaRPr lang="zh-CN" altLang="en-US" sz="1400" dirty="0"/>
          </a:p>
          <a:p>
            <a:pPr marL="0" indent="0">
              <a:lnSpc>
                <a:spcPct val="100000"/>
              </a:lnSpc>
              <a:buFont typeface="Arial" panose="020B0604020202020204" pitchFamily="34" charset="0"/>
              <a:buNone/>
            </a:pPr>
            <a:r>
              <a:rPr lang="zh-CN" altLang="en-US" sz="1400" dirty="0"/>
              <a:t>用户访问第三个页，page index=2，命中，直接返回给用户</a:t>
            </a:r>
            <a:endParaRPr lang="zh-CN" altLang="en-US" sz="1400" dirty="0"/>
          </a:p>
          <a:p>
            <a:pPr marL="0" indent="0">
              <a:lnSpc>
                <a:spcPct val="100000"/>
              </a:lnSpc>
              <a:buFont typeface="Arial" panose="020B0604020202020204" pitchFamily="34" charset="0"/>
              <a:buNone/>
            </a:pPr>
            <a:r>
              <a:rPr lang="zh-CN" altLang="en-US" sz="1400" dirty="0"/>
              <a:t>用户访问第四个页，page index=3，命中，直接返回给用户</a:t>
            </a:r>
            <a:endParaRPr lang="zh-CN" altLang="en-US" sz="1400" dirty="0"/>
          </a:p>
          <a:p>
            <a:pPr marL="0" indent="0">
              <a:lnSpc>
                <a:spcPct val="100000"/>
              </a:lnSpc>
              <a:buFont typeface="Arial" panose="020B0604020202020204" pitchFamily="34" charset="0"/>
              <a:buNone/>
            </a:pPr>
            <a:r>
              <a:rPr lang="zh-CN" altLang="en-US" sz="1400" dirty="0"/>
              <a:t>用户访问第五个页，page index=4，含有特殊标志，触发异步预读机制，一次性从磁盘读取16个页，即第13~28个页(page index=12~27)</a:t>
            </a:r>
            <a:endParaRPr lang="zh-CN" altLang="en-US" sz="1400" dirty="0"/>
          </a:p>
          <a:p>
            <a:pPr marL="0" indent="0">
              <a:lnSpc>
                <a:spcPct val="100000"/>
              </a:lnSpc>
              <a:buFont typeface="Arial" panose="020B0604020202020204" pitchFamily="34" charset="0"/>
              <a:buNone/>
            </a:pPr>
            <a:r>
              <a:rPr lang="zh-CN" altLang="en-US" sz="1400" dirty="0"/>
              <a:t>用户访问第六个页，page index=5，命中，直接返回给用户</a:t>
            </a:r>
            <a:endParaRPr lang="zh-CN" altLang="en-US" sz="1400" dirty="0"/>
          </a:p>
          <a:p>
            <a:pPr marL="0" indent="0">
              <a:lnSpc>
                <a:spcPct val="100000"/>
              </a:lnSpc>
              <a:buFont typeface="Arial" panose="020B0604020202020204" pitchFamily="34" charset="0"/>
              <a:buNone/>
            </a:pPr>
            <a:r>
              <a:rPr lang="zh-CN" altLang="en-US" sz="1400" dirty="0"/>
              <a:t>用户访问第七个页，page index=6，命中，直接返回给用户</a:t>
            </a:r>
            <a:endParaRPr lang="zh-CN" altLang="en-US" sz="1400" dirty="0"/>
          </a:p>
          <a:p>
            <a:pPr marL="0" indent="0">
              <a:lnSpc>
                <a:spcPct val="100000"/>
              </a:lnSpc>
              <a:buFont typeface="Arial" panose="020B0604020202020204" pitchFamily="34" charset="0"/>
              <a:buNone/>
            </a:pPr>
            <a:r>
              <a:rPr lang="zh-CN" altLang="en-US" sz="1400" dirty="0"/>
              <a:t>用户访问第八个页，page index=7，命中，直接返回给用户</a:t>
            </a:r>
            <a:endParaRPr lang="zh-CN" altLang="en-US" sz="1400" dirty="0"/>
          </a:p>
          <a:p>
            <a:pPr marL="0" indent="0">
              <a:lnSpc>
                <a:spcPct val="100000"/>
              </a:lnSpc>
              <a:buFont typeface="Arial" panose="020B0604020202020204" pitchFamily="34" charset="0"/>
              <a:buNone/>
            </a:pPr>
            <a:r>
              <a:rPr lang="zh-CN" altLang="en-US" sz="1400" dirty="0"/>
              <a:t>用户访问第九个页，page index=8，命中，直接返回给用户</a:t>
            </a:r>
            <a:endParaRPr lang="zh-CN" altLang="en-US" sz="1400" dirty="0"/>
          </a:p>
          <a:p>
            <a:pPr marL="0" indent="0">
              <a:lnSpc>
                <a:spcPct val="100000"/>
              </a:lnSpc>
              <a:buFont typeface="Arial" panose="020B0604020202020204" pitchFamily="34" charset="0"/>
              <a:buNone/>
            </a:pPr>
            <a:r>
              <a:rPr lang="zh-CN" altLang="en-US" sz="1400" dirty="0"/>
              <a:t>用户访问第十个页，page index=9，命中，直接返回给用户</a:t>
            </a:r>
            <a:endParaRPr lang="zh-CN" altLang="en-US" sz="1400" dirty="0"/>
          </a:p>
          <a:p>
            <a:pPr marL="0" indent="0">
              <a:lnSpc>
                <a:spcPct val="100000"/>
              </a:lnSpc>
              <a:buFont typeface="Arial" panose="020B0604020202020204" pitchFamily="34" charset="0"/>
              <a:buNone/>
            </a:pPr>
            <a:r>
              <a:rPr lang="zh-CN" altLang="en-US" sz="1400" dirty="0"/>
              <a:t>用户访问第十一个页，page index=10，命中，直接返回给用户</a:t>
            </a:r>
            <a:endParaRPr lang="zh-CN" altLang="en-US" sz="1400" dirty="0"/>
          </a:p>
          <a:p>
            <a:pPr marL="0" indent="0">
              <a:lnSpc>
                <a:spcPct val="100000"/>
              </a:lnSpc>
              <a:buFont typeface="Arial" panose="020B0604020202020204" pitchFamily="34" charset="0"/>
              <a:buNone/>
            </a:pPr>
            <a:r>
              <a:rPr lang="zh-CN" altLang="en-US" sz="1400" dirty="0"/>
              <a:t>用户访问第十二个页，page index=11，命中，直接返回给用户</a:t>
            </a:r>
            <a:endParaRPr lang="zh-CN" altLang="en-US" sz="1400" dirty="0"/>
          </a:p>
          <a:p>
            <a:pPr marL="0" indent="0">
              <a:lnSpc>
                <a:spcPct val="100000"/>
              </a:lnSpc>
              <a:buFont typeface="Arial" panose="020B0604020202020204" pitchFamily="34" charset="0"/>
              <a:buNone/>
            </a:pPr>
            <a:r>
              <a:rPr lang="zh-CN" altLang="en-US" sz="1400" dirty="0"/>
              <a:t>用户访问第十三个页，page index=12，含有特殊标志，触发异步预读机制，一次性从磁盘读取32个页，即第12~42个页(page index=13~43)，但是由于page index=12~27的页上一次预读就将页读入了page cache，因此会跳过，实际上只会从磁盘读取page index=28~43页。</a:t>
            </a:r>
            <a:endParaRPr lang="zh-CN" altLang="en-US" sz="1400" dirty="0"/>
          </a:p>
          <a:p>
            <a:pPr marL="0" indent="0">
              <a:lnSpc>
                <a:spcPct val="100000"/>
              </a:lnSpc>
              <a:buFont typeface="Arial" panose="020B0604020202020204" pitchFamily="34" charset="0"/>
              <a:buNone/>
            </a:pPr>
            <a:r>
              <a:rPr lang="zh-CN" altLang="en-US" sz="1400" dirty="0"/>
              <a:t>…以此类推</a:t>
            </a:r>
            <a:endParaRPr lang="zh-CN" altLang="en-US" sz="1400" dirty="0"/>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、例子</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8" name="标题 1"/>
          <p:cNvSpPr txBox="1"/>
          <p:nvPr/>
        </p:nvSpPr>
        <p:spPr>
          <a:xfrm>
            <a:off x="819346" y="145757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Example:</a:t>
            </a:r>
            <a:endParaRPr lang="en-US" altLang="zh-CN"/>
          </a:p>
        </p:txBody>
      </p:sp>
      <p:pic>
        <p:nvPicPr>
          <p:cNvPr id="9" name="图片 8" descr="截屏2021-12-17 下午9.23.09"/>
          <p:cNvPicPr>
            <a:picLocks noChangeAspect="1"/>
          </p:cNvPicPr>
          <p:nvPr/>
        </p:nvPicPr>
        <p:blipFill>
          <a:blip r:embed="rId1"/>
          <a:stretch>
            <a:fillRect/>
          </a:stretch>
        </p:blipFill>
        <p:spPr>
          <a:xfrm>
            <a:off x="819346" y="2918072"/>
            <a:ext cx="4554220" cy="3550285"/>
          </a:xfrm>
          <a:prstGeom prst="rect">
            <a:avLst/>
          </a:prstGeom>
        </p:spPr>
      </p:pic>
      <p:sp>
        <p:nvSpPr>
          <p:cNvPr id="10" name="文本框 9"/>
          <p:cNvSpPr txBox="1"/>
          <p:nvPr/>
        </p:nvSpPr>
        <p:spPr>
          <a:xfrm>
            <a:off x="6002216" y="1936362"/>
            <a:ext cx="5630545" cy="4799965"/>
          </a:xfrm>
          <a:prstGeom prst="rect">
            <a:avLst/>
          </a:prstGeom>
          <a:noFill/>
        </p:spPr>
        <p:txBody>
          <a:bodyPr wrap="square" rtlCol="0">
            <a:spAutoFit/>
          </a:bodyPr>
          <a:lstStyle/>
          <a:p>
            <a:r>
              <a:rPr lang="zh-CN" altLang="en-US"/>
              <a:t>在Linux中，内存充当硬盘的page cache，所以，每次读的时候，会先check你读的那一部分硬盘文件数据是否在内存命中，如果没有命中，才会去硬盘；如果已经命中了，就直接从内存里面读出来。如果是写的话，应用如果是以非SYNC方式写的话，写的数据也只是进内存，然后由内核帮忙在适当的时机writeback进硬盘代码中有2行read(fd, buf, 4096)，第1行read(fd, buf, 4096)发生的时候，显然”file”文件中的数据都不在内存，这个时候，要执行真正的硬盘读，app只想读4096个字节（一页），但是内核不会只是读一页，而是要多读，提前读，把用户现在不读的也先读，因为内核怀疑你读了一页，接着要连续读，怀疑你想读后面的。与其等你发指令，不如提前先斩后奏（存储介质执行大块读比多个小块读要快），这个时候，它会执行预读，直接比如读4页，这样当你后面接着读第2-4页的硬盘数据的时候，其实是直接命中了。</a:t>
            </a:r>
            <a:endParaRPr lang="zh-CN" altLang="en-US"/>
          </a:p>
          <a:p>
            <a:endParaRPr lang="zh-CN" altLang="en-US"/>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、例子</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5" name="标题 1"/>
          <p:cNvSpPr txBox="1"/>
          <p:nvPr/>
        </p:nvSpPr>
        <p:spPr>
          <a:xfrm>
            <a:off x="762785" y="1313137"/>
            <a:ext cx="9888855" cy="830580"/>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890">
                <a:sym typeface="+mn-ea"/>
              </a:rPr>
              <a:t>Example:</a:t>
            </a:r>
            <a:br>
              <a:rPr lang="en-US" altLang="zh-CN"/>
            </a:br>
            <a:endParaRPr lang="zh-CN" altLang="en-US"/>
          </a:p>
        </p:txBody>
      </p:sp>
      <p:sp>
        <p:nvSpPr>
          <p:cNvPr id="6" name="内容占位符 2"/>
          <p:cNvSpPr txBox="1"/>
          <p:nvPr/>
        </p:nvSpPr>
        <p:spPr>
          <a:xfrm>
            <a:off x="762785" y="2327867"/>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当你执行完第一个read(fd, buf, 4096)后，”file”文件的0~16KB都进入了pagecache，同时内核会给第2页标识一个PageReadahead标记，意思就是如果app接着读第2页，就可以预判app在做顺序读，这样我们在app读第2页的时候，内核可以进一步异步预读</a:t>
            </a:r>
            <a:r>
              <a:rPr lang="zh-CN" altLang="en-US" sz="1600"/>
              <a:t>。</a:t>
            </a:r>
            <a:endParaRPr lang="zh-CN" altLang="en-US" sz="1600"/>
          </a:p>
          <a:p>
            <a:endParaRPr lang="zh-CN" altLang="en-US"/>
          </a:p>
          <a:p>
            <a:endParaRPr lang="zh-CN" altLang="en-US"/>
          </a:p>
        </p:txBody>
      </p:sp>
      <p:pic>
        <p:nvPicPr>
          <p:cNvPr id="7" name="图片 6" descr="截屏2021-12-17 下午9.26.53"/>
          <p:cNvPicPr>
            <a:picLocks noChangeAspect="1"/>
          </p:cNvPicPr>
          <p:nvPr/>
        </p:nvPicPr>
        <p:blipFill>
          <a:blip r:embed="rId1"/>
          <a:stretch>
            <a:fillRect/>
          </a:stretch>
        </p:blipFill>
        <p:spPr>
          <a:xfrm>
            <a:off x="762785" y="4509727"/>
            <a:ext cx="10057765" cy="441960"/>
          </a:xfrm>
          <a:prstGeom prst="rect">
            <a:avLst/>
          </a:prstGeom>
        </p:spPr>
      </p:pic>
      <p:pic>
        <p:nvPicPr>
          <p:cNvPr id="8" name="图片 7" descr="截屏2021-12-18 下午1.08.07"/>
          <p:cNvPicPr>
            <a:picLocks noChangeAspect="1"/>
          </p:cNvPicPr>
          <p:nvPr/>
        </p:nvPicPr>
        <p:blipFill>
          <a:blip r:embed="rId2"/>
          <a:stretch>
            <a:fillRect/>
          </a:stretch>
        </p:blipFill>
        <p:spPr>
          <a:xfrm>
            <a:off x="762785" y="5540967"/>
            <a:ext cx="10058400" cy="474980"/>
          </a:xfrm>
          <a:prstGeom prst="rect">
            <a:avLst/>
          </a:prstGeom>
        </p:spPr>
      </p:pic>
      <p:sp>
        <p:nvSpPr>
          <p:cNvPr id="9" name="文本框 8"/>
          <p:cNvSpPr txBox="1"/>
          <p:nvPr/>
        </p:nvSpPr>
        <p:spPr>
          <a:xfrm>
            <a:off x="925345" y="5062177"/>
            <a:ext cx="5763260" cy="368300"/>
          </a:xfrm>
          <a:prstGeom prst="rect">
            <a:avLst/>
          </a:prstGeom>
          <a:noFill/>
        </p:spPr>
        <p:txBody>
          <a:bodyPr wrap="square" rtlCol="0">
            <a:spAutoFit/>
          </a:bodyPr>
          <a:lstStyle/>
          <a:p>
            <a:r>
              <a:rPr lang="zh-CN" altLang="en-US"/>
              <a:t>第一个read(fd,buf, 4096)之后，page cache命中情况：</a:t>
            </a:r>
            <a:endParaRPr lang="zh-CN" altLang="en-US"/>
          </a:p>
        </p:txBody>
      </p:sp>
      <p:sp>
        <p:nvSpPr>
          <p:cNvPr id="10" name="文本框 9"/>
          <p:cNvSpPr txBox="1"/>
          <p:nvPr/>
        </p:nvSpPr>
        <p:spPr>
          <a:xfrm>
            <a:off x="925345" y="4030937"/>
            <a:ext cx="6985000" cy="368300"/>
          </a:xfrm>
          <a:prstGeom prst="rect">
            <a:avLst/>
          </a:prstGeom>
          <a:noFill/>
        </p:spPr>
        <p:txBody>
          <a:bodyPr wrap="square" rtlCol="0">
            <a:spAutoFit/>
          </a:bodyPr>
          <a:lstStyle/>
          <a:p>
            <a:r>
              <a:rPr lang="zh-CN" altLang="en-US">
                <a:sym typeface="+mn-ea"/>
              </a:rPr>
              <a:t>第一个read(fd,buf, 4096)之前，page cache命中情况（都不命中）：</a:t>
            </a:r>
            <a:endParaRPr lang="zh-CN" altLang="en-US"/>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、例子</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5" name="标题 1"/>
          <p:cNvSpPr txBox="1"/>
          <p:nvPr/>
        </p:nvSpPr>
        <p:spPr>
          <a:xfrm>
            <a:off x="614670" y="96382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Example</a:t>
            </a:r>
            <a:r>
              <a:rPr lang="zh-CN" altLang="en-US"/>
              <a:t>：</a:t>
            </a:r>
            <a:endParaRPr lang="zh-CN" altLang="en-US"/>
          </a:p>
        </p:txBody>
      </p:sp>
      <p:sp>
        <p:nvSpPr>
          <p:cNvPr id="6" name="内容占位符 2"/>
          <p:cNvSpPr txBox="1"/>
          <p:nvPr/>
        </p:nvSpPr>
        <p:spPr>
          <a:xfrm>
            <a:off x="614670" y="2424324"/>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我们紧接着又碰到第二个read(fd, buf, 4096)，它要读硬盘文件的第2页内容，这个时候，第2页是page cache命中的，这一次的读，由于第2页有PageReadahead标记，让内核觉得app就是在顺序读文件，内核会执行更加激进的异步预读，比如读文件的第16KB~48KB</a:t>
            </a:r>
            <a:r>
              <a:rPr lang="zh-CN" altLang="en-US"/>
              <a:t>。</a:t>
            </a:r>
            <a:endParaRPr lang="zh-CN" altLang="en-US"/>
          </a:p>
          <a:p>
            <a:endParaRPr lang="zh-CN" altLang="en-US"/>
          </a:p>
        </p:txBody>
      </p:sp>
      <p:pic>
        <p:nvPicPr>
          <p:cNvPr id="7" name="图片 6" descr="截屏2021-12-18 下午1.08.07"/>
          <p:cNvPicPr>
            <a:picLocks noChangeAspect="1"/>
          </p:cNvPicPr>
          <p:nvPr/>
        </p:nvPicPr>
        <p:blipFill>
          <a:blip r:embed="rId1"/>
          <a:stretch>
            <a:fillRect/>
          </a:stretch>
        </p:blipFill>
        <p:spPr>
          <a:xfrm>
            <a:off x="614670" y="4362344"/>
            <a:ext cx="10058400" cy="474980"/>
          </a:xfrm>
          <a:prstGeom prst="rect">
            <a:avLst/>
          </a:prstGeom>
        </p:spPr>
      </p:pic>
      <p:pic>
        <p:nvPicPr>
          <p:cNvPr id="8" name="图片 7" descr="截屏2021-12-18 下午1.11.14"/>
          <p:cNvPicPr>
            <a:picLocks noChangeAspect="1"/>
          </p:cNvPicPr>
          <p:nvPr/>
        </p:nvPicPr>
        <p:blipFill>
          <a:blip r:embed="rId2"/>
          <a:stretch>
            <a:fillRect/>
          </a:stretch>
        </p:blipFill>
        <p:spPr>
          <a:xfrm>
            <a:off x="614670" y="5506614"/>
            <a:ext cx="10058400" cy="471805"/>
          </a:xfrm>
          <a:prstGeom prst="rect">
            <a:avLst/>
          </a:prstGeom>
        </p:spPr>
      </p:pic>
      <p:sp>
        <p:nvSpPr>
          <p:cNvPr id="9" name="文本框 8"/>
          <p:cNvSpPr txBox="1"/>
          <p:nvPr/>
        </p:nvSpPr>
        <p:spPr>
          <a:xfrm>
            <a:off x="614670" y="3843549"/>
            <a:ext cx="5498465" cy="368300"/>
          </a:xfrm>
          <a:prstGeom prst="rect">
            <a:avLst/>
          </a:prstGeom>
          <a:noFill/>
        </p:spPr>
        <p:txBody>
          <a:bodyPr wrap="square" rtlCol="0">
            <a:spAutoFit/>
          </a:bodyPr>
          <a:lstStyle/>
          <a:p>
            <a:r>
              <a:rPr lang="zh-CN" altLang="en-US"/>
              <a:t>第二个read(fd,buf, 4096)之前，page cache命中情况</a:t>
            </a:r>
            <a:endParaRPr lang="zh-CN" altLang="en-US"/>
          </a:p>
        </p:txBody>
      </p:sp>
      <p:sp>
        <p:nvSpPr>
          <p:cNvPr id="10" name="文本框 9"/>
          <p:cNvSpPr txBox="1"/>
          <p:nvPr/>
        </p:nvSpPr>
        <p:spPr>
          <a:xfrm>
            <a:off x="614670" y="4987819"/>
            <a:ext cx="5498465" cy="368300"/>
          </a:xfrm>
          <a:prstGeom prst="rect">
            <a:avLst/>
          </a:prstGeom>
          <a:noFill/>
        </p:spPr>
        <p:txBody>
          <a:bodyPr wrap="square" rtlCol="0">
            <a:spAutoFit/>
          </a:bodyPr>
          <a:lstStyle/>
          <a:p>
            <a:r>
              <a:rPr lang="zh-CN" altLang="en-US"/>
              <a:t>第二个read(fd,buf, 4096)之后，page cache命中情况</a:t>
            </a:r>
            <a:endParaRPr lang="zh-CN" altLang="en-US"/>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、例子</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5" name="标题 1"/>
          <p:cNvSpPr txBox="1"/>
          <p:nvPr/>
        </p:nvSpPr>
        <p:spPr>
          <a:xfrm>
            <a:off x="325081" y="75251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Example</a:t>
            </a:r>
            <a:r>
              <a:rPr lang="zh-CN" altLang="en-US" dirty="0"/>
              <a:t>：</a:t>
            </a:r>
            <a:endParaRPr lang="zh-CN" altLang="en-US" dirty="0"/>
          </a:p>
        </p:txBody>
      </p:sp>
      <p:sp>
        <p:nvSpPr>
          <p:cNvPr id="6" name="内容占位符 2"/>
          <p:cNvSpPr txBox="1"/>
          <p:nvPr/>
        </p:nvSpPr>
        <p:spPr>
          <a:xfrm>
            <a:off x="5826369" y="1297940"/>
            <a:ext cx="5462270" cy="49295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800"/>
          </a:p>
          <a:p>
            <a:r>
              <a:rPr lang="zh-CN" altLang="en-US" sz="1800"/>
              <a:t>第一次的read(fd, buf, 4096)，变成了读硬盘里面的16KB数据，到内存的4个页面(对应硬盘里面文件数据的第0~16KB)。但是我们还是不知道，硬盘里面文件数据的第0~16KB在硬盘的哪些位置？我们必须把内存的页，转化为硬盘里面真实要读的位置。</a:t>
            </a:r>
            <a:endParaRPr lang="zh-CN" altLang="en-US" sz="1800"/>
          </a:p>
          <a:p>
            <a:endParaRPr lang="zh-CN" altLang="en-US" sz="1800"/>
          </a:p>
          <a:p>
            <a:endParaRPr lang="zh-CN" altLang="en-US" sz="1800"/>
          </a:p>
          <a:p>
            <a:endParaRPr lang="zh-CN" altLang="en-US" sz="1800"/>
          </a:p>
          <a:p>
            <a:r>
              <a:rPr lang="zh-CN" altLang="en-US" sz="1800"/>
              <a:t>在Linux里面，用于描述硬盘里面要真实操作的位置与page cache的页映射关系的数据结构是bio。它是一个描述硬盘里面的位置与page cache的页对应关系的数据结构，每个bio对应的硬盘里面一块连续的位置，每一块硬盘里面连续的位置，可能对应着page cache的多页，或者一页，所以它里面会有一个bio_vec *bi_io_vec的表。</a:t>
            </a:r>
            <a:endParaRPr lang="zh-CN" altLang="en-US" sz="1800"/>
          </a:p>
          <a:p>
            <a:endParaRPr lang="zh-CN" altLang="en-US" sz="1800"/>
          </a:p>
        </p:txBody>
      </p:sp>
      <p:pic>
        <p:nvPicPr>
          <p:cNvPr id="7" name="图片 6" descr="截屏2021-12-18 下午1.19.12"/>
          <p:cNvPicPr>
            <a:picLocks noChangeAspect="1"/>
          </p:cNvPicPr>
          <p:nvPr/>
        </p:nvPicPr>
        <p:blipFill>
          <a:blip r:embed="rId1"/>
          <a:stretch>
            <a:fillRect/>
          </a:stretch>
        </p:blipFill>
        <p:spPr>
          <a:xfrm>
            <a:off x="378069" y="1459230"/>
            <a:ext cx="5646420" cy="5398770"/>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949"/>
            <a:ext cx="12192000" cy="6858000"/>
          </a:xfrm>
          <a:prstGeom prst="rect">
            <a:avLst/>
          </a:prstGeom>
        </p:spPr>
      </p:pic>
      <p:sp>
        <p:nvSpPr>
          <p:cNvPr id="40" name="文本框 7"/>
          <p:cNvSpPr txBox="1"/>
          <p:nvPr/>
        </p:nvSpPr>
        <p:spPr bwMode="auto">
          <a:xfrm>
            <a:off x="2319849" y="2536847"/>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概</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1" name="文本框 7"/>
          <p:cNvSpPr txBox="1"/>
          <p:nvPr/>
        </p:nvSpPr>
        <p:spPr bwMode="auto">
          <a:xfrm>
            <a:off x="5136065" y="2536847"/>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念</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2" name="文本框 7"/>
          <p:cNvSpPr txBox="1"/>
          <p:nvPr/>
        </p:nvSpPr>
        <p:spPr bwMode="auto">
          <a:xfrm>
            <a:off x="7811349" y="2536847"/>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篇</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5716" y="3321676"/>
            <a:ext cx="2431424" cy="24314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、例子</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5" name="标题 1"/>
          <p:cNvSpPr txBox="1"/>
          <p:nvPr/>
        </p:nvSpPr>
        <p:spPr>
          <a:xfrm>
            <a:off x="837882" y="7170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Example</a:t>
            </a:r>
            <a:r>
              <a:rPr lang="zh-CN" altLang="en-US"/>
              <a:t>：</a:t>
            </a:r>
            <a:endParaRPr lang="zh-CN" altLang="en-US"/>
          </a:p>
        </p:txBody>
      </p:sp>
      <p:pic>
        <p:nvPicPr>
          <p:cNvPr id="6" name="图片 5" descr="截屏2021-12-18 下午1.21.28"/>
          <p:cNvPicPr>
            <a:picLocks noChangeAspect="1"/>
          </p:cNvPicPr>
          <p:nvPr/>
        </p:nvPicPr>
        <p:blipFill>
          <a:blip r:embed="rId1"/>
          <a:stretch>
            <a:fillRect/>
          </a:stretch>
        </p:blipFill>
        <p:spPr>
          <a:xfrm>
            <a:off x="1133475" y="2347595"/>
            <a:ext cx="9925050" cy="1712595"/>
          </a:xfrm>
          <a:prstGeom prst="rect">
            <a:avLst/>
          </a:prstGeom>
        </p:spPr>
      </p:pic>
      <p:sp>
        <p:nvSpPr>
          <p:cNvPr id="7" name="文本框 6"/>
          <p:cNvSpPr txBox="1"/>
          <p:nvPr/>
        </p:nvSpPr>
        <p:spPr>
          <a:xfrm>
            <a:off x="1133475" y="1379855"/>
            <a:ext cx="9925685" cy="1198880"/>
          </a:xfrm>
          <a:prstGeom prst="rect">
            <a:avLst/>
          </a:prstGeom>
          <a:noFill/>
        </p:spPr>
        <p:txBody>
          <a:bodyPr wrap="square" rtlCol="0">
            <a:spAutoFit/>
          </a:bodyPr>
          <a:lstStyle/>
          <a:p>
            <a:r>
              <a:rPr lang="zh-CN" altLang="en-US"/>
              <a:t>第1种情况是page_cache_sync_readahead()要读的0~16KB数据，在硬盘里面正好是顺序排列的(是否顺序排列，要查文件系统，如ext3、ext4)，Linux会为这一次4页的读，分配1个bio就足够了，并且让这个bio里面分配4个bi_io_vec，指向4个不同的内存页：</a:t>
            </a:r>
            <a:endParaRPr lang="zh-CN" altLang="en-US"/>
          </a:p>
          <a:p>
            <a:endParaRPr lang="zh-CN" altLang="en-US"/>
          </a:p>
        </p:txBody>
      </p:sp>
      <p:sp>
        <p:nvSpPr>
          <p:cNvPr id="8" name="文本框 7"/>
          <p:cNvSpPr txBox="1"/>
          <p:nvPr/>
        </p:nvSpPr>
        <p:spPr>
          <a:xfrm>
            <a:off x="1132840" y="4060190"/>
            <a:ext cx="9925685" cy="922020"/>
          </a:xfrm>
          <a:prstGeom prst="rect">
            <a:avLst/>
          </a:prstGeom>
          <a:noFill/>
        </p:spPr>
        <p:txBody>
          <a:bodyPr wrap="square" rtlCol="0">
            <a:spAutoFit/>
          </a:bodyPr>
          <a:lstStyle/>
          <a:p>
            <a:r>
              <a:rPr lang="zh-CN" altLang="en-US"/>
              <a:t>第2种情况是page_cache_sync_readahead()要读的0~16KB数据，在硬盘里面正好是完全不连续的4块 (是否顺序排列，要查文件系统，如ext3、ext4)，Linux会为这一次4页的读，分配4个bio，并且让这4个bio里面，每个分配1个bi_io_vec，指向4个不同的内存页面：</a:t>
            </a:r>
            <a:endParaRPr lang="zh-CN" altLang="en-US"/>
          </a:p>
        </p:txBody>
      </p:sp>
      <p:grpSp>
        <p:nvGrpSpPr>
          <p:cNvPr id="9" name="组合 8"/>
          <p:cNvGrpSpPr/>
          <p:nvPr/>
        </p:nvGrpSpPr>
        <p:grpSpPr>
          <a:xfrm>
            <a:off x="1133475" y="4982210"/>
            <a:ext cx="9744075" cy="1712595"/>
            <a:chOff x="1785" y="7846"/>
            <a:chExt cx="15840" cy="2937"/>
          </a:xfrm>
        </p:grpSpPr>
        <p:pic>
          <p:nvPicPr>
            <p:cNvPr id="10" name="图片 9" descr="截屏2021-12-18 下午1.23.13"/>
            <p:cNvPicPr>
              <a:picLocks noChangeAspect="1"/>
            </p:cNvPicPr>
            <p:nvPr/>
          </p:nvPicPr>
          <p:blipFill>
            <a:blip r:embed="rId2"/>
            <a:stretch>
              <a:fillRect/>
            </a:stretch>
          </p:blipFill>
          <p:spPr>
            <a:xfrm>
              <a:off x="1785" y="7846"/>
              <a:ext cx="15840" cy="1345"/>
            </a:xfrm>
            <a:prstGeom prst="rect">
              <a:avLst/>
            </a:prstGeom>
          </p:spPr>
        </p:pic>
        <p:pic>
          <p:nvPicPr>
            <p:cNvPr id="11" name="图片 10" descr="截屏2021-12-18 下午1.23.32"/>
            <p:cNvPicPr>
              <a:picLocks noChangeAspect="1"/>
            </p:cNvPicPr>
            <p:nvPr/>
          </p:nvPicPr>
          <p:blipFill>
            <a:blip r:embed="rId3"/>
            <a:stretch>
              <a:fillRect/>
            </a:stretch>
          </p:blipFill>
          <p:spPr>
            <a:xfrm>
              <a:off x="1785" y="9191"/>
              <a:ext cx="15841" cy="1592"/>
            </a:xfrm>
            <a:prstGeom prst="rect">
              <a:avLst/>
            </a:prstGeom>
          </p:spPr>
        </p:pic>
      </p:gr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、例子</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二</a:t>
            </a:r>
            <a:endParaRPr lang="zh-CN" altLang="en-US" sz="4000" dirty="0">
              <a:latin typeface="微软雅黑" panose="020B0503020204020204" pitchFamily="34" charset="-122"/>
              <a:ea typeface="微软雅黑" panose="020B0503020204020204" pitchFamily="34" charset="-122"/>
            </a:endParaRPr>
          </a:p>
        </p:txBody>
      </p:sp>
      <p:sp>
        <p:nvSpPr>
          <p:cNvPr id="5" name="标题 1"/>
          <p:cNvSpPr txBox="1"/>
          <p:nvPr/>
        </p:nvSpPr>
        <p:spPr>
          <a:xfrm>
            <a:off x="697230" y="90745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Example</a:t>
            </a:r>
            <a:r>
              <a:rPr lang="zh-CN" altLang="en-US" dirty="0"/>
              <a:t>：</a:t>
            </a:r>
            <a:endParaRPr lang="zh-CN" altLang="en-US" dirty="0"/>
          </a:p>
        </p:txBody>
      </p:sp>
      <p:pic>
        <p:nvPicPr>
          <p:cNvPr id="6" name="图片 5" descr="截屏2021-12-18 下午1.24.34"/>
          <p:cNvPicPr>
            <a:picLocks noChangeAspect="1"/>
          </p:cNvPicPr>
          <p:nvPr/>
        </p:nvPicPr>
        <p:blipFill>
          <a:blip r:embed="rId1"/>
          <a:stretch>
            <a:fillRect/>
          </a:stretch>
        </p:blipFill>
        <p:spPr>
          <a:xfrm>
            <a:off x="1066800" y="1966595"/>
            <a:ext cx="10058400" cy="2041525"/>
          </a:xfrm>
          <a:prstGeom prst="rect">
            <a:avLst/>
          </a:prstGeom>
        </p:spPr>
      </p:pic>
      <p:sp>
        <p:nvSpPr>
          <p:cNvPr id="7" name="文本框 6"/>
          <p:cNvSpPr txBox="1"/>
          <p:nvPr/>
        </p:nvSpPr>
        <p:spPr>
          <a:xfrm>
            <a:off x="1066800" y="1598295"/>
            <a:ext cx="6043295" cy="368300"/>
          </a:xfrm>
          <a:prstGeom prst="rect">
            <a:avLst/>
          </a:prstGeom>
          <a:noFill/>
        </p:spPr>
        <p:txBody>
          <a:bodyPr wrap="square" rtlCol="0">
            <a:spAutoFit/>
          </a:bodyPr>
          <a:lstStyle/>
          <a:p>
            <a:r>
              <a:rPr lang="en-US" altLang="zh-CN"/>
              <a:t>Case3:</a:t>
            </a:r>
            <a:r>
              <a:rPr lang="zh-CN" altLang="en-US"/>
              <a:t>比如0~8KB在硬盘里面连续，8~16KB不连续</a:t>
            </a:r>
            <a:endParaRPr lang="zh-CN" altLang="en-US"/>
          </a:p>
        </p:txBody>
      </p:sp>
      <p:pic>
        <p:nvPicPr>
          <p:cNvPr id="8" name="图片 7" descr="截屏2021-12-18 下午1.26.11"/>
          <p:cNvPicPr>
            <a:picLocks noChangeAspect="1"/>
          </p:cNvPicPr>
          <p:nvPr/>
        </p:nvPicPr>
        <p:blipFill>
          <a:blip r:embed="rId2"/>
          <a:stretch>
            <a:fillRect/>
          </a:stretch>
        </p:blipFill>
        <p:spPr>
          <a:xfrm>
            <a:off x="838200" y="4064635"/>
            <a:ext cx="5880100" cy="2590800"/>
          </a:xfrm>
          <a:prstGeom prst="rect">
            <a:avLst/>
          </a:prstGeom>
        </p:spPr>
      </p:pic>
      <p:sp>
        <p:nvSpPr>
          <p:cNvPr id="9" name="矩形 8"/>
          <p:cNvSpPr/>
          <p:nvPr/>
        </p:nvSpPr>
        <p:spPr>
          <a:xfrm>
            <a:off x="3131185" y="5765165"/>
            <a:ext cx="3550285" cy="92519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866890" y="4283710"/>
            <a:ext cx="5151120" cy="922020"/>
          </a:xfrm>
          <a:prstGeom prst="rect">
            <a:avLst/>
          </a:prstGeom>
          <a:noFill/>
        </p:spPr>
        <p:txBody>
          <a:bodyPr wrap="square" rtlCol="0">
            <a:spAutoFit/>
          </a:bodyPr>
          <a:lstStyle/>
          <a:p>
            <a:r>
              <a:rPr lang="zh-CN" altLang="en-US"/>
              <a:t>mpage_readpages()会间接调用ext4_get_block()，真的搞清楚0~16KB的数据，在硬盘里面的摆列位置，并依据这个信息，转化出来一个个的bio。</a:t>
            </a:r>
            <a:endParaRPr lang="zh-CN" altLang="en-US"/>
          </a:p>
        </p:txBody>
      </p:sp>
      <p:cxnSp>
        <p:nvCxnSpPr>
          <p:cNvPr id="11" name="直接箭头连接符 10"/>
          <p:cNvCxnSpPr>
            <a:endCxn id="10" idx="1"/>
          </p:cNvCxnSpPr>
          <p:nvPr/>
        </p:nvCxnSpPr>
        <p:spPr>
          <a:xfrm flipV="1">
            <a:off x="5955030" y="4744720"/>
            <a:ext cx="911860" cy="8655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949"/>
            <a:ext cx="12192000" cy="6858000"/>
          </a:xfrm>
          <a:prstGeom prst="rect">
            <a:avLst/>
          </a:prstGeom>
        </p:spPr>
      </p:pic>
      <p:sp>
        <p:nvSpPr>
          <p:cNvPr id="40" name="文本框 7"/>
          <p:cNvSpPr txBox="1"/>
          <p:nvPr/>
        </p:nvSpPr>
        <p:spPr bwMode="auto">
          <a:xfrm>
            <a:off x="2319849" y="2536847"/>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实</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1" name="文本框 7"/>
          <p:cNvSpPr txBox="1"/>
          <p:nvPr/>
        </p:nvSpPr>
        <p:spPr bwMode="auto">
          <a:xfrm>
            <a:off x="5136065" y="2536847"/>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验</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2" name="文本框 7"/>
          <p:cNvSpPr txBox="1"/>
          <p:nvPr/>
        </p:nvSpPr>
        <p:spPr bwMode="auto">
          <a:xfrm>
            <a:off x="7811349" y="2536847"/>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篇</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5716" y="3321676"/>
            <a:ext cx="2431424" cy="24314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1</a:t>
            </a:r>
            <a:r>
              <a:rPr lang="zh-CN" altLang="en-US" sz="3200" dirty="0">
                <a:latin typeface="微软雅黑" panose="020B0503020204020204" pitchFamily="34" charset="-122"/>
                <a:ea typeface="微软雅黑" panose="020B0503020204020204" pitchFamily="34" charset="-122"/>
                <a:cs typeface="+mn-ea"/>
                <a:sym typeface="+mn-lt"/>
              </a:rPr>
              <a:t>、文件系统挂载</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pic>
        <p:nvPicPr>
          <p:cNvPr id="13"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99038" y="1300899"/>
            <a:ext cx="9865530" cy="4136145"/>
          </a:xfrm>
          <a:prstGeom prst="rect">
            <a:avLst/>
          </a:prstGeom>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1</a:t>
            </a:r>
            <a:r>
              <a:rPr lang="zh-CN" altLang="en-US" sz="3200" dirty="0">
                <a:latin typeface="微软雅黑" panose="020B0503020204020204" pitchFamily="34" charset="-122"/>
                <a:ea typeface="微软雅黑" panose="020B0503020204020204" pitchFamily="34" charset="-122"/>
                <a:cs typeface="+mn-ea"/>
                <a:sym typeface="+mn-lt"/>
              </a:rPr>
              <a:t>、文件系统挂载</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5" name="标题 1"/>
          <p:cNvSpPr txBox="1"/>
          <p:nvPr/>
        </p:nvSpPr>
        <p:spPr>
          <a:xfrm>
            <a:off x="614670" y="938801"/>
            <a:ext cx="10515600" cy="7078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挂载结果</a:t>
            </a:r>
            <a:endParaRPr lang="zh-CN" altLang="en-US" dirty="0">
              <a:solidFill>
                <a:srgbClr val="FF0000"/>
              </a:solidFill>
            </a:endParaRPr>
          </a:p>
        </p:txBody>
      </p:sp>
      <p:pic>
        <p:nvPicPr>
          <p:cNvPr id="6" name="图片 5"/>
          <p:cNvPicPr>
            <a:picLocks noChangeAspect="1"/>
          </p:cNvPicPr>
          <p:nvPr/>
        </p:nvPicPr>
        <p:blipFill>
          <a:blip r:embed="rId1"/>
          <a:stretch>
            <a:fillRect/>
          </a:stretch>
        </p:blipFill>
        <p:spPr>
          <a:xfrm>
            <a:off x="1099038" y="1546132"/>
            <a:ext cx="9125419" cy="4991357"/>
          </a:xfrm>
          <a:prstGeom prst="rect">
            <a:avLst/>
          </a:prstGeom>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2</a:t>
            </a:r>
            <a:r>
              <a:rPr lang="zh-CN" altLang="en-US" sz="3200" dirty="0">
                <a:latin typeface="微软雅黑" panose="020B0503020204020204" pitchFamily="34" charset="-122"/>
                <a:ea typeface="微软雅黑" panose="020B0503020204020204" pitchFamily="34" charset="-122"/>
                <a:cs typeface="+mn-ea"/>
                <a:sym typeface="+mn-lt"/>
              </a:rPr>
              <a:t>、</a:t>
            </a:r>
            <a:r>
              <a:rPr lang="en-US" altLang="zh-CN" sz="3200" dirty="0">
                <a:latin typeface="微软雅黑" panose="020B0503020204020204" pitchFamily="34" charset="-122"/>
                <a:ea typeface="微软雅黑" panose="020B0503020204020204" pitchFamily="34" charset="-122"/>
                <a:cs typeface="+mn-ea"/>
                <a:sym typeface="+mn-lt"/>
              </a:rPr>
              <a:t>io</a:t>
            </a:r>
            <a:r>
              <a:rPr lang="zh-CN" altLang="en-US" sz="3200" dirty="0">
                <a:latin typeface="微软雅黑" panose="020B0503020204020204" pitchFamily="34" charset="-122"/>
                <a:ea typeface="微软雅黑" panose="020B0503020204020204" pitchFamily="34" charset="-122"/>
                <a:cs typeface="+mn-ea"/>
                <a:sym typeface="+mn-lt"/>
              </a:rPr>
              <a:t>监测的工具调研</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pic>
        <p:nvPicPr>
          <p:cNvPr id="5"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74416" y="1628441"/>
            <a:ext cx="8317584" cy="5229560"/>
          </a:xfrm>
          <a:prstGeom prst="rect">
            <a:avLst/>
          </a:prstGeom>
        </p:spPr>
      </p:pic>
      <p:sp>
        <p:nvSpPr>
          <p:cNvPr id="6" name="文本框 5"/>
          <p:cNvSpPr txBox="1"/>
          <p:nvPr/>
        </p:nvSpPr>
        <p:spPr>
          <a:xfrm>
            <a:off x="507197" y="3500837"/>
            <a:ext cx="3764991" cy="923330"/>
          </a:xfrm>
          <a:prstGeom prst="rect">
            <a:avLst/>
          </a:prstGeom>
          <a:noFill/>
        </p:spPr>
        <p:txBody>
          <a:bodyPr wrap="square" rtlCol="0">
            <a:spAutoFit/>
          </a:bodyPr>
          <a:lstStyle/>
          <a:p>
            <a:r>
              <a:rPr lang="zh-CN" altLang="en-US" dirty="0"/>
              <a:t>分类依据：测试主体不同</a:t>
            </a:r>
            <a:endParaRPr lang="en-US" altLang="zh-CN" dirty="0"/>
          </a:p>
          <a:p>
            <a:endParaRPr lang="en-US" altLang="zh-CN" dirty="0"/>
          </a:p>
          <a:p>
            <a:r>
              <a:rPr lang="zh-CN" altLang="en-US" dirty="0"/>
              <a:t>本组采用：</a:t>
            </a:r>
            <a:r>
              <a:rPr lang="en-US" altLang="zh-CN" dirty="0" err="1"/>
              <a:t>pidstat</a:t>
            </a:r>
            <a:endParaRPr lang="zh-CN" altLang="en-US" dirty="0"/>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930288"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3</a:t>
            </a:r>
            <a:r>
              <a:rPr lang="zh-CN" altLang="en-US" sz="3200" dirty="0">
                <a:latin typeface="微软雅黑" panose="020B0503020204020204" pitchFamily="34" charset="-122"/>
                <a:ea typeface="微软雅黑" panose="020B0503020204020204" pitchFamily="34" charset="-122"/>
                <a:cs typeface="+mn-ea"/>
                <a:sym typeface="+mn-lt"/>
              </a:rPr>
              <a:t>、文件系统写操作测试</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6200" r="8397"/>
          <a:stretch>
            <a:fillRect/>
          </a:stretch>
        </p:blipFill>
        <p:spPr>
          <a:xfrm>
            <a:off x="589946" y="2039983"/>
            <a:ext cx="5632587" cy="4325728"/>
          </a:xfrm>
          <a:prstGeom prst="rect">
            <a:avLst/>
          </a:prstGeom>
        </p:spPr>
      </p:pic>
      <p:sp>
        <p:nvSpPr>
          <p:cNvPr id="6" name="文本框 5"/>
          <p:cNvSpPr txBox="1"/>
          <p:nvPr/>
        </p:nvSpPr>
        <p:spPr>
          <a:xfrm>
            <a:off x="6377200" y="2364058"/>
            <a:ext cx="5261155" cy="3785652"/>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结果</a:t>
            </a:r>
            <a:endParaRPr lang="en-US" altLang="zh-CN" sz="2400" b="1"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vfat</a:t>
            </a:r>
            <a:r>
              <a:rPr lang="zh-CN" altLang="en-US" sz="2400" dirty="0">
                <a:latin typeface="微软雅黑" panose="020B0503020204020204" pitchFamily="34" charset="-122"/>
                <a:ea typeface="微软雅黑" panose="020B0503020204020204" pitchFamily="34" charset="-122"/>
              </a:rPr>
              <a:t>平均在</a:t>
            </a:r>
            <a:r>
              <a:rPr lang="en-US" altLang="zh-CN" sz="2400" dirty="0">
                <a:latin typeface="微软雅黑" panose="020B0503020204020204" pitchFamily="34" charset="-122"/>
                <a:ea typeface="微软雅黑" panose="020B0503020204020204" pitchFamily="34" charset="-122"/>
              </a:rPr>
              <a:t>400MB/s-500MB/s</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Ext4</a:t>
            </a:r>
            <a:r>
              <a:rPr lang="zh-CN" altLang="en-US" sz="2400" dirty="0">
                <a:latin typeface="微软雅黑" panose="020B0503020204020204" pitchFamily="34" charset="-122"/>
                <a:ea typeface="微软雅黑" panose="020B0503020204020204" pitchFamily="34" charset="-122"/>
              </a:rPr>
              <a:t>较陡峭，峰值超过</a:t>
            </a:r>
            <a:r>
              <a:rPr lang="en-US" altLang="zh-CN" sz="2400" dirty="0">
                <a:latin typeface="微软雅黑" panose="020B0503020204020204" pitchFamily="34" charset="-122"/>
                <a:ea typeface="微软雅黑" panose="020B0503020204020204" pitchFamily="34" charset="-122"/>
              </a:rPr>
              <a:t>500MB/s</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Ntfs</a:t>
            </a:r>
            <a:r>
              <a:rPr lang="zh-CN" altLang="en-US" sz="2400" dirty="0">
                <a:latin typeface="微软雅黑" panose="020B0503020204020204" pitchFamily="34" charset="-122"/>
                <a:ea typeface="微软雅黑" panose="020B0503020204020204" pitchFamily="34" charset="-122"/>
              </a:rPr>
              <a:t>较慢，在</a:t>
            </a:r>
            <a:r>
              <a:rPr lang="en-US" altLang="zh-CN" sz="2400" dirty="0">
                <a:latin typeface="微软雅黑" panose="020B0503020204020204" pitchFamily="34" charset="-122"/>
                <a:ea typeface="微软雅黑" panose="020B0503020204020204" pitchFamily="34" charset="-122"/>
              </a:rPr>
              <a:t>300MB/s</a:t>
            </a:r>
            <a:r>
              <a:rPr lang="zh-CN" altLang="en-US" sz="2400" dirty="0">
                <a:latin typeface="微软雅黑" panose="020B0503020204020204" pitchFamily="34" charset="-122"/>
                <a:ea typeface="微软雅黑" panose="020B0503020204020204" pitchFamily="34" charset="-122"/>
              </a:rPr>
              <a:t>一下</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实验问题</a:t>
            </a:r>
            <a:r>
              <a:rPr lang="zh-CN" altLang="en-US" sz="2400" dirty="0">
                <a:latin typeface="微软雅黑" panose="020B0503020204020204" pitchFamily="34" charset="-122"/>
                <a:ea typeface="微软雅黑" panose="020B0503020204020204" pitchFamily="34" charset="-122"/>
              </a:rPr>
              <a:t>：时间太短，结果不明显</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9946" y="1341896"/>
            <a:ext cx="8988271"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测试条件</a:t>
            </a:r>
            <a:r>
              <a:rPr lang="zh-CN" altLang="en-US" sz="2400" dirty="0">
                <a:latin typeface="微软雅黑" panose="020B0503020204020204" pitchFamily="34" charset="-122"/>
                <a:ea typeface="微软雅黑" panose="020B0503020204020204" pitchFamily="34" charset="-122"/>
              </a:rPr>
              <a:t>：拷贝一部</a:t>
            </a:r>
            <a:r>
              <a:rPr lang="en-US" altLang="zh-CN" sz="2400" dirty="0">
                <a:latin typeface="微软雅黑" panose="020B0503020204020204" pitchFamily="34" charset="-122"/>
                <a:ea typeface="微软雅黑" panose="020B0503020204020204" pitchFamily="34" charset="-122"/>
              </a:rPr>
              <a:t>1.7G</a:t>
            </a:r>
            <a:r>
              <a:rPr lang="zh-CN" altLang="en-US" sz="2400" dirty="0">
                <a:latin typeface="微软雅黑" panose="020B0503020204020204" pitchFamily="34" charset="-122"/>
                <a:ea typeface="微软雅黑" panose="020B0503020204020204" pitchFamily="34" charset="-122"/>
              </a:rPr>
              <a:t>的电影到各个文件系统</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4" name="标题 1"/>
          <p:cNvSpPr txBox="1"/>
          <p:nvPr/>
        </p:nvSpPr>
        <p:spPr>
          <a:xfrm>
            <a:off x="611957" y="976102"/>
            <a:ext cx="10515600" cy="7078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写大文件</a:t>
            </a:r>
            <a:endParaRPr lang="zh-CN" altLang="en-US" dirty="0">
              <a:solidFill>
                <a:srgbClr val="FF0000"/>
              </a:solidFill>
            </a:endParaRPr>
          </a:p>
        </p:txBody>
      </p:sp>
      <p:sp>
        <p:nvSpPr>
          <p:cNvPr id="5" name="文本框 4"/>
          <p:cNvSpPr txBox="1"/>
          <p:nvPr/>
        </p:nvSpPr>
        <p:spPr>
          <a:xfrm>
            <a:off x="1190753" y="1850780"/>
            <a:ext cx="8988271"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测试条件</a:t>
            </a:r>
            <a:r>
              <a:rPr lang="zh-CN" altLang="en-US" sz="2400" dirty="0">
                <a:latin typeface="微软雅黑" panose="020B0503020204020204" pitchFamily="34" charset="-122"/>
                <a:ea typeface="微软雅黑" panose="020B0503020204020204" pitchFamily="34" charset="-122"/>
              </a:rPr>
              <a:t>：拷贝一部</a:t>
            </a:r>
            <a:r>
              <a:rPr lang="en-US" altLang="zh-CN" sz="2400" dirty="0">
                <a:latin typeface="微软雅黑" panose="020B0503020204020204" pitchFamily="34" charset="-122"/>
                <a:ea typeface="微软雅黑" panose="020B0503020204020204" pitchFamily="34" charset="-122"/>
              </a:rPr>
              <a:t>9G</a:t>
            </a:r>
            <a:r>
              <a:rPr lang="zh-CN" altLang="en-US" sz="2400" dirty="0">
                <a:latin typeface="微软雅黑" panose="020B0503020204020204" pitchFamily="34" charset="-122"/>
                <a:ea typeface="微软雅黑" panose="020B0503020204020204" pitchFamily="34" charset="-122"/>
              </a:rPr>
              <a:t>的镜像到各个文件系统</a:t>
            </a:r>
            <a:endParaRPr lang="en-US" altLang="zh-CN"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6123" y="2386542"/>
            <a:ext cx="5852160" cy="4389120"/>
          </a:xfrm>
          <a:prstGeom prst="rect">
            <a:avLst/>
          </a:prstGeom>
        </p:spPr>
      </p:pic>
      <p:sp>
        <p:nvSpPr>
          <p:cNvPr id="7" name="文本框 6"/>
          <p:cNvSpPr txBox="1"/>
          <p:nvPr/>
        </p:nvSpPr>
        <p:spPr>
          <a:xfrm>
            <a:off x="6828283" y="3426230"/>
            <a:ext cx="4041947" cy="1938992"/>
          </a:xfrm>
          <a:prstGeom prst="rect">
            <a:avLst/>
          </a:prstGeom>
          <a:noFill/>
        </p:spPr>
        <p:txBody>
          <a:bodyPr wrap="square" rtlCol="0">
            <a:spAutoFit/>
          </a:bodyPr>
          <a:lstStyle/>
          <a:p>
            <a:endParaRPr lang="en-US" altLang="zh-CN" sz="2400"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总体性能</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ext4</a:t>
            </a:r>
            <a:r>
              <a:rPr lang="zh-CN" altLang="en-US" sz="2400" dirty="0">
                <a:latin typeface="微软雅黑" panose="020B0503020204020204" pitchFamily="34" charset="-122"/>
                <a:ea typeface="微软雅黑" panose="020B0503020204020204" pitchFamily="34" charset="-122"/>
              </a:rPr>
              <a:t>较好</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r>
              <a:rPr lang="zh-CN" altLang="en-US" sz="2400" b="1" dirty="0">
                <a:solidFill>
                  <a:srgbClr val="FF0000"/>
                </a:solidFill>
                <a:latin typeface="微软雅黑" panose="020B0503020204020204" pitchFamily="34" charset="-122"/>
                <a:ea typeface="微软雅黑" panose="020B0503020204020204" pitchFamily="34" charset="-122"/>
              </a:rPr>
              <a:t>实验问题</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fat</a:t>
            </a:r>
            <a:r>
              <a:rPr lang="zh-CN" altLang="en-US" sz="2400" dirty="0">
                <a:latin typeface="微软雅黑" panose="020B0503020204020204" pitchFamily="34" charset="-122"/>
                <a:ea typeface="微软雅黑" panose="020B0503020204020204" pitchFamily="34" charset="-122"/>
              </a:rPr>
              <a:t>提前结束</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527073" y="167741"/>
            <a:ext cx="4930288"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3</a:t>
            </a:r>
            <a:r>
              <a:rPr lang="zh-CN" altLang="en-US" sz="3200" dirty="0">
                <a:latin typeface="微软雅黑" panose="020B0503020204020204" pitchFamily="34" charset="-122"/>
                <a:ea typeface="微软雅黑" panose="020B0503020204020204" pitchFamily="34" charset="-122"/>
                <a:cs typeface="+mn-ea"/>
                <a:sym typeface="+mn-lt"/>
              </a:rPr>
              <a:t>、文件系统写操作测试</a:t>
            </a:r>
            <a:endParaRPr lang="zh-CN" altLang="en-US" sz="32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4" name="标题 1"/>
          <p:cNvSpPr txBox="1"/>
          <p:nvPr/>
        </p:nvSpPr>
        <p:spPr>
          <a:xfrm>
            <a:off x="566605" y="900512"/>
            <a:ext cx="3000555" cy="6978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问题分析</a:t>
            </a:r>
            <a:endParaRPr lang="zh-CN" altLang="en-US" dirty="0">
              <a:solidFill>
                <a:srgbClr val="FF0000"/>
              </a:solidFill>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9546" y="2235449"/>
            <a:ext cx="6969544" cy="145164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46" y="4383394"/>
            <a:ext cx="5213838" cy="2474606"/>
          </a:xfrm>
          <a:prstGeom prst="rect">
            <a:avLst/>
          </a:prstGeom>
        </p:spPr>
      </p:pic>
      <p:sp>
        <p:nvSpPr>
          <p:cNvPr id="7" name="文本框 6"/>
          <p:cNvSpPr txBox="1"/>
          <p:nvPr/>
        </p:nvSpPr>
        <p:spPr>
          <a:xfrm>
            <a:off x="801599" y="3778222"/>
            <a:ext cx="1943395"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错误提示</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6583351" y="4559718"/>
            <a:ext cx="4462251" cy="2298282"/>
          </a:xfrm>
          <a:prstGeom prst="rect">
            <a:avLst/>
          </a:prstGeom>
        </p:spPr>
      </p:pic>
      <p:sp>
        <p:nvSpPr>
          <p:cNvPr id="9" name="文本框 8"/>
          <p:cNvSpPr txBox="1"/>
          <p:nvPr/>
        </p:nvSpPr>
        <p:spPr>
          <a:xfrm>
            <a:off x="6583351" y="3921729"/>
            <a:ext cx="1943395"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原因</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79546" y="1630277"/>
            <a:ext cx="4378251"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查看各个分区</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527073" y="167741"/>
            <a:ext cx="4930288"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3</a:t>
            </a:r>
            <a:r>
              <a:rPr lang="zh-CN" altLang="en-US" sz="3200" dirty="0">
                <a:latin typeface="微软雅黑" panose="020B0503020204020204" pitchFamily="34" charset="-122"/>
                <a:ea typeface="微软雅黑" panose="020B0503020204020204" pitchFamily="34" charset="-122"/>
                <a:cs typeface="+mn-ea"/>
                <a:sym typeface="+mn-lt"/>
              </a:rPr>
              <a:t>、文件系统写操作测试</a:t>
            </a:r>
            <a:endParaRPr lang="zh-CN" altLang="en-US" sz="32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694618"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、文件系统读操作测试</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5490" y="2003565"/>
            <a:ext cx="5852172" cy="4389129"/>
          </a:xfrm>
          <a:prstGeom prst="rect">
            <a:avLst/>
          </a:prstGeom>
        </p:spPr>
      </p:pic>
      <p:sp>
        <p:nvSpPr>
          <p:cNvPr id="6" name="文本框 5"/>
          <p:cNvSpPr txBox="1"/>
          <p:nvPr/>
        </p:nvSpPr>
        <p:spPr>
          <a:xfrm>
            <a:off x="6719622" y="2541952"/>
            <a:ext cx="5276560" cy="3785652"/>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结果</a:t>
            </a:r>
            <a:endParaRPr lang="en-US" altLang="zh-CN" sz="2400" b="1"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读取最大流量都在</a:t>
            </a:r>
            <a:r>
              <a:rPr lang="en-US" altLang="zh-CN" sz="2400" dirty="0">
                <a:latin typeface="微软雅黑" panose="020B0503020204020204" pitchFamily="34" charset="-122"/>
                <a:ea typeface="微软雅黑" panose="020B0503020204020204" pitchFamily="34" charset="-122"/>
              </a:rPr>
              <a:t>120MB/S</a:t>
            </a:r>
            <a:r>
              <a:rPr lang="zh-CN" altLang="en-US" sz="2400" dirty="0">
                <a:latin typeface="微软雅黑" panose="020B0503020204020204" pitchFamily="34" charset="-122"/>
                <a:ea typeface="微软雅黑" panose="020B0503020204020204" pitchFamily="34" charset="-122"/>
              </a:rPr>
              <a:t>左右</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Ext4</a:t>
            </a:r>
            <a:r>
              <a:rPr lang="zh-CN" altLang="en-US" sz="2400" dirty="0">
                <a:latin typeface="微软雅黑" panose="020B0503020204020204" pitchFamily="34" charset="-122"/>
                <a:ea typeface="微软雅黑" panose="020B0503020204020204" pitchFamily="34" charset="-122"/>
              </a:rPr>
              <a:t>和</a:t>
            </a:r>
            <a:r>
              <a:rPr lang="en-US" altLang="zh-CN" sz="2400" dirty="0" err="1">
                <a:latin typeface="微软雅黑" panose="020B0503020204020204" pitchFamily="34" charset="-122"/>
                <a:ea typeface="微软雅黑" panose="020B0503020204020204" pitchFamily="34" charset="-122"/>
              </a:rPr>
              <a:t>vfat</a:t>
            </a:r>
            <a:r>
              <a:rPr lang="zh-CN" altLang="en-US" sz="2400" dirty="0">
                <a:latin typeface="微软雅黑" panose="020B0503020204020204" pitchFamily="34" charset="-122"/>
                <a:ea typeface="微软雅黑" panose="020B0503020204020204" pitchFamily="34" charset="-122"/>
              </a:rPr>
              <a:t>曲线比较像</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Ntfs</a:t>
            </a:r>
            <a:r>
              <a:rPr lang="zh-CN" altLang="en-US" sz="2400" dirty="0">
                <a:latin typeface="微软雅黑" panose="020B0503020204020204" pitchFamily="34" charset="-122"/>
                <a:ea typeface="微软雅黑" panose="020B0503020204020204" pitchFamily="34" charset="-122"/>
              </a:rPr>
              <a:t>在后面读取变慢了很多</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75490" y="1184916"/>
            <a:ext cx="8988271"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测试条件</a:t>
            </a:r>
            <a:r>
              <a:rPr lang="zh-CN" altLang="en-US" sz="2400" dirty="0">
                <a:latin typeface="微软雅黑" panose="020B0503020204020204" pitchFamily="34" charset="-122"/>
                <a:ea typeface="微软雅黑" panose="020B0503020204020204" pitchFamily="34" charset="-122"/>
              </a:rPr>
              <a:t>：用</a:t>
            </a:r>
            <a:r>
              <a:rPr lang="en-US" altLang="zh-CN" sz="2400" dirty="0">
                <a:latin typeface="微软雅黑" panose="020B0503020204020204" pitchFamily="34" charset="-122"/>
                <a:ea typeface="微软雅黑" panose="020B0503020204020204" pitchFamily="34" charset="-122"/>
              </a:rPr>
              <a:t>vim</a:t>
            </a:r>
            <a:r>
              <a:rPr lang="zh-CN" altLang="en-US" sz="2400" dirty="0">
                <a:latin typeface="微软雅黑" panose="020B0503020204020204" pitchFamily="34" charset="-122"/>
                <a:ea typeface="微软雅黑" panose="020B0503020204020204" pitchFamily="34" charset="-122"/>
              </a:rPr>
              <a:t>打开刚刚拷贝的文件系统</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1</a:t>
            </a:r>
            <a:r>
              <a:rPr lang="zh-CN" altLang="en-US" sz="3200" dirty="0">
                <a:latin typeface="微软雅黑" panose="020B0503020204020204" pitchFamily="34" charset="-122"/>
                <a:ea typeface="微软雅黑" panose="020B0503020204020204" pitchFamily="34" charset="-122"/>
                <a:cs typeface="+mn-ea"/>
                <a:sym typeface="+mn-lt"/>
              </a:rPr>
              <a:t>、什么是文件系统</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一</a:t>
            </a:r>
            <a:endParaRPr lang="zh-CN" altLang="en-US" sz="4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718895" y="1267740"/>
            <a:ext cx="5763358" cy="4322519"/>
          </a:xfrm>
          <a:prstGeom prst="rect">
            <a:avLst/>
          </a:prstGeom>
        </p:spPr>
      </p:pic>
      <p:sp>
        <p:nvSpPr>
          <p:cNvPr id="6" name="矩形 5"/>
          <p:cNvSpPr/>
          <p:nvPr/>
        </p:nvSpPr>
        <p:spPr>
          <a:xfrm>
            <a:off x="0" y="6205491"/>
            <a:ext cx="12192000" cy="65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总的来说，文件系统就是向下针对物理存储设备进行数据的格式化管理，同时向上对用户或者应用提供读写方法。</a:t>
            </a:r>
            <a:endParaRPr lang="zh-CN" altLang="en-US" dirty="0">
              <a:solidFill>
                <a:srgbClr val="FF0000"/>
              </a:solidFill>
            </a:endParaRPr>
          </a:p>
        </p:txBody>
      </p:sp>
      <p:sp>
        <p:nvSpPr>
          <p:cNvPr id="5" name="文本框 4"/>
          <p:cNvSpPr txBox="1"/>
          <p:nvPr/>
        </p:nvSpPr>
        <p:spPr>
          <a:xfrm>
            <a:off x="8168054" y="2413336"/>
            <a:ext cx="3903784"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狭义：文件系统是实现对磁盘、软盘或者光盘等块设备的数据进行</a:t>
            </a:r>
            <a:r>
              <a:rPr lang="zh-CN" altLang="en-US" dirty="0">
                <a:solidFill>
                  <a:srgbClr val="FF0000"/>
                </a:solidFill>
                <a:latin typeface="微软雅黑" panose="020B0503020204020204" pitchFamily="34" charset="-122"/>
                <a:ea typeface="微软雅黑" panose="020B0503020204020204" pitchFamily="34" charset="-122"/>
              </a:rPr>
              <a:t>存取的方法</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广义：文件系统未必需要建立在磁盘之上，还可以构建在网络或者内存之上。</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694618"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、文件系统读操作测试</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863981" y="2865849"/>
            <a:ext cx="4295935" cy="1938992"/>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结果</a:t>
            </a:r>
            <a:endParaRPr lang="en-US" altLang="zh-CN" sz="2400" b="1"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刚开始读取流量都较大</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ntfs</a:t>
            </a:r>
            <a:r>
              <a:rPr lang="zh-CN" altLang="en-US" sz="2400" dirty="0">
                <a:latin typeface="微软雅黑" panose="020B0503020204020204" pitchFamily="34" charset="-122"/>
                <a:ea typeface="微软雅黑" panose="020B0503020204020204" pitchFamily="34" charset="-122"/>
              </a:rPr>
              <a:t>每次都会读很多数据</a:t>
            </a:r>
            <a:endParaRPr lang="en-US" altLang="zh-CN" sz="24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099038" y="1126246"/>
            <a:ext cx="8988271"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测试条件</a:t>
            </a:r>
            <a:r>
              <a:rPr lang="zh-CN" altLang="en-US" sz="2400" dirty="0">
                <a:latin typeface="微软雅黑" panose="020B0503020204020204" pitchFamily="34" charset="-122"/>
                <a:ea typeface="微软雅黑" panose="020B0503020204020204" pitchFamily="34" charset="-122"/>
              </a:rPr>
              <a:t>：播放电影</a:t>
            </a:r>
            <a:r>
              <a:rPr lang="en-US" altLang="zh-CN" sz="2400" dirty="0">
                <a:latin typeface="微软雅黑" panose="020B0503020204020204" pitchFamily="34" charset="-122"/>
                <a:ea typeface="微软雅黑" panose="020B0503020204020204" pitchFamily="34" charset="-122"/>
              </a:rPr>
              <a:t>30</a:t>
            </a:r>
            <a:r>
              <a:rPr lang="zh-CN" altLang="en-US" sz="2400" dirty="0">
                <a:latin typeface="微软雅黑" panose="020B0503020204020204" pitchFamily="34" charset="-122"/>
                <a:ea typeface="微软雅黑" panose="020B0503020204020204" pitchFamily="34" charset="-122"/>
              </a:rPr>
              <a:t>秒后对电影进行拖拽操作</a:t>
            </a:r>
            <a:endParaRPr lang="en-US" altLang="zh-CN"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4408" y="1824332"/>
            <a:ext cx="5852160" cy="4389120"/>
          </a:xfrm>
          <a:prstGeom prst="rect">
            <a:avLst/>
          </a:prstGeom>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694618"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4</a:t>
            </a:r>
            <a:r>
              <a:rPr lang="zh-CN" altLang="en-US" sz="3200" dirty="0">
                <a:latin typeface="微软雅黑" panose="020B0503020204020204" pitchFamily="34" charset="-122"/>
                <a:ea typeface="微软雅黑" panose="020B0503020204020204" pitchFamily="34" charset="-122"/>
                <a:cs typeface="+mn-ea"/>
                <a:sym typeface="+mn-lt"/>
              </a:rPr>
              <a:t>、文件系统读操作测试</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7" name="标题 1"/>
          <p:cNvSpPr txBox="1"/>
          <p:nvPr/>
        </p:nvSpPr>
        <p:spPr>
          <a:xfrm>
            <a:off x="324221" y="867165"/>
            <a:ext cx="10515600" cy="5847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原因分析</a:t>
            </a:r>
            <a:endParaRPr lang="zh-CN" altLang="en-US" dirty="0">
              <a:solidFill>
                <a:srgbClr val="FF0000"/>
              </a:solidFill>
            </a:endParaRPr>
          </a:p>
        </p:txBody>
      </p:sp>
      <p:pic>
        <p:nvPicPr>
          <p:cNvPr id="11" name="图片 10"/>
          <p:cNvPicPr>
            <a:picLocks noChangeAspect="1"/>
          </p:cNvPicPr>
          <p:nvPr/>
        </p:nvPicPr>
        <p:blipFill rotWithShape="1">
          <a:blip r:embed="rId1"/>
          <a:srcRect t="43772" r="14036"/>
          <a:stretch>
            <a:fillRect/>
          </a:stretch>
        </p:blipFill>
        <p:spPr>
          <a:xfrm>
            <a:off x="5922604" y="2974478"/>
            <a:ext cx="5464455" cy="1003352"/>
          </a:xfrm>
          <a:prstGeom prst="rect">
            <a:avLst/>
          </a:prstGeom>
        </p:spPr>
      </p:pic>
      <p:pic>
        <p:nvPicPr>
          <p:cNvPr id="12" name="图片 11"/>
          <p:cNvPicPr>
            <a:picLocks noChangeAspect="1"/>
          </p:cNvPicPr>
          <p:nvPr/>
        </p:nvPicPr>
        <p:blipFill>
          <a:blip r:embed="rId2"/>
          <a:stretch>
            <a:fillRect/>
          </a:stretch>
        </p:blipFill>
        <p:spPr>
          <a:xfrm>
            <a:off x="398353" y="2974478"/>
            <a:ext cx="5156465" cy="977950"/>
          </a:xfrm>
          <a:prstGeom prst="rect">
            <a:avLst/>
          </a:prstGeom>
        </p:spPr>
      </p:pic>
      <p:sp>
        <p:nvSpPr>
          <p:cNvPr id="13" name="文本框 12"/>
          <p:cNvSpPr txBox="1"/>
          <p:nvPr/>
        </p:nvSpPr>
        <p:spPr>
          <a:xfrm>
            <a:off x="2444492" y="4242700"/>
            <a:ext cx="1240465" cy="461665"/>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fat</a:t>
            </a:r>
            <a:endParaRPr lang="zh-CN" altLang="en-US" sz="2400" dirty="0"/>
          </a:p>
        </p:txBody>
      </p:sp>
      <p:sp>
        <p:nvSpPr>
          <p:cNvPr id="14" name="文本框 13"/>
          <p:cNvSpPr txBox="1"/>
          <p:nvPr/>
        </p:nvSpPr>
        <p:spPr>
          <a:xfrm>
            <a:off x="8498888" y="4183064"/>
            <a:ext cx="1240465" cy="461665"/>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ext4</a:t>
            </a:r>
            <a:endParaRPr lang="zh-CN" altLang="en-US" sz="2400" dirty="0"/>
          </a:p>
        </p:txBody>
      </p:sp>
      <p:sp>
        <p:nvSpPr>
          <p:cNvPr id="15" name="矩形 14"/>
          <p:cNvSpPr/>
          <p:nvPr/>
        </p:nvSpPr>
        <p:spPr>
          <a:xfrm>
            <a:off x="173935" y="2673798"/>
            <a:ext cx="5605302" cy="2205711"/>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p:cNvSpPr/>
          <p:nvPr/>
        </p:nvSpPr>
        <p:spPr>
          <a:xfrm>
            <a:off x="5852181" y="2644252"/>
            <a:ext cx="5605302" cy="2205711"/>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17" name="组合 16"/>
          <p:cNvGrpSpPr/>
          <p:nvPr/>
        </p:nvGrpSpPr>
        <p:grpSpPr>
          <a:xfrm>
            <a:off x="173935" y="5068944"/>
            <a:ext cx="5605302" cy="1789056"/>
            <a:chOff x="3706876" y="4672605"/>
            <a:chExt cx="5605302" cy="1789056"/>
          </a:xfrm>
        </p:grpSpPr>
        <p:pic>
          <p:nvPicPr>
            <p:cNvPr id="19" name="图片 18"/>
            <p:cNvPicPr>
              <a:picLocks noChangeAspect="1"/>
            </p:cNvPicPr>
            <p:nvPr/>
          </p:nvPicPr>
          <p:blipFill>
            <a:blip r:embed="rId3"/>
            <a:stretch>
              <a:fillRect/>
            </a:stretch>
          </p:blipFill>
          <p:spPr>
            <a:xfrm>
              <a:off x="4041051" y="4896356"/>
              <a:ext cx="5073911" cy="1003352"/>
            </a:xfrm>
            <a:prstGeom prst="rect">
              <a:avLst/>
            </a:prstGeom>
          </p:spPr>
        </p:pic>
        <p:sp>
          <p:nvSpPr>
            <p:cNvPr id="20" name="文本框 19"/>
            <p:cNvSpPr txBox="1"/>
            <p:nvPr/>
          </p:nvSpPr>
          <p:spPr>
            <a:xfrm>
              <a:off x="6096000" y="5999995"/>
              <a:ext cx="1240465" cy="461665"/>
            </a:xfrm>
            <a:prstGeom prst="rect">
              <a:avLst/>
            </a:prstGeom>
            <a:noFill/>
          </p:spPr>
          <p:txBody>
            <a:bodyPr wrap="square">
              <a:spAutoFit/>
            </a:bodyPr>
            <a:lstStyle/>
            <a:p>
              <a:r>
                <a:rPr lang="en-US" altLang="zh-CN" sz="2400" dirty="0" err="1">
                  <a:latin typeface="微软雅黑" panose="020B0503020204020204" pitchFamily="34" charset="-122"/>
                  <a:ea typeface="微软雅黑" panose="020B0503020204020204" pitchFamily="34" charset="-122"/>
                </a:rPr>
                <a:t>ntfs</a:t>
              </a:r>
              <a:endParaRPr lang="zh-CN" altLang="en-US" sz="2400" dirty="0"/>
            </a:p>
          </p:txBody>
        </p:sp>
        <p:sp>
          <p:nvSpPr>
            <p:cNvPr id="21" name="矩形 20"/>
            <p:cNvSpPr/>
            <p:nvPr/>
          </p:nvSpPr>
          <p:spPr>
            <a:xfrm>
              <a:off x="3706876" y="4672605"/>
              <a:ext cx="5605302" cy="1789056"/>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22" name="图片 21"/>
          <p:cNvPicPr>
            <a:picLocks noChangeAspect="1"/>
          </p:cNvPicPr>
          <p:nvPr/>
        </p:nvPicPr>
        <p:blipFill>
          <a:blip r:embed="rId4"/>
          <a:stretch>
            <a:fillRect/>
          </a:stretch>
        </p:blipFill>
        <p:spPr>
          <a:xfrm>
            <a:off x="6387404" y="5058623"/>
            <a:ext cx="4827327" cy="1642511"/>
          </a:xfrm>
          <a:prstGeom prst="rect">
            <a:avLst/>
          </a:prstGeom>
        </p:spPr>
      </p:pic>
      <p:sp>
        <p:nvSpPr>
          <p:cNvPr id="23" name="文本框 22"/>
          <p:cNvSpPr txBox="1"/>
          <p:nvPr/>
        </p:nvSpPr>
        <p:spPr>
          <a:xfrm>
            <a:off x="398353" y="1774148"/>
            <a:ext cx="8988271" cy="1200329"/>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文件播放开始会对内容进行缓存，</a:t>
            </a:r>
            <a:r>
              <a:rPr lang="en-US" altLang="zh-CN" sz="2400" dirty="0">
                <a:latin typeface="微软雅黑" panose="020B0503020204020204" pitchFamily="34" charset="-122"/>
                <a:ea typeface="微软雅黑" panose="020B0503020204020204" pitchFamily="34" charset="-122"/>
              </a:rPr>
              <a:t>NTFS</a:t>
            </a:r>
            <a:r>
              <a:rPr lang="zh-CN" altLang="en-US" sz="2400" dirty="0">
                <a:latin typeface="微软雅黑" panose="020B0503020204020204" pitchFamily="34" charset="-122"/>
                <a:ea typeface="微软雅黑" panose="020B0503020204020204" pitchFamily="34" charset="-122"/>
              </a:rPr>
              <a:t>缓存最多</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每次访问</a:t>
            </a:r>
            <a:r>
              <a:rPr lang="en-US" altLang="zh-CN" sz="2400" dirty="0" err="1">
                <a:latin typeface="微软雅黑" panose="020B0503020204020204" pitchFamily="34" charset="-122"/>
                <a:ea typeface="微软雅黑" panose="020B0503020204020204" pitchFamily="34" charset="-122"/>
              </a:rPr>
              <a:t>ntfs</a:t>
            </a:r>
            <a:r>
              <a:rPr lang="zh-CN" altLang="en-US" sz="2400" dirty="0">
                <a:latin typeface="微软雅黑" panose="020B0503020204020204" pitchFamily="34" charset="-122"/>
                <a:ea typeface="微软雅黑" panose="020B0503020204020204" pitchFamily="34" charset="-122"/>
              </a:rPr>
              <a:t>文件系统都是通过</a:t>
            </a:r>
            <a:r>
              <a:rPr lang="en-US" altLang="zh-CN" sz="2400" dirty="0" err="1">
                <a:latin typeface="微软雅黑" panose="020B0503020204020204" pitchFamily="34" charset="-122"/>
                <a:ea typeface="微软雅黑" panose="020B0503020204020204" pitchFamily="34" charset="-122"/>
              </a:rPr>
              <a:t>mount.ntfs</a:t>
            </a:r>
            <a:r>
              <a:rPr lang="zh-CN" altLang="en-US" sz="2400" dirty="0">
                <a:latin typeface="微软雅黑" panose="020B0503020204020204" pitchFamily="34" charset="-122"/>
                <a:ea typeface="微软雅黑" panose="020B0503020204020204" pitchFamily="34" charset="-122"/>
              </a:rPr>
              <a:t>命令</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5</a:t>
            </a:r>
            <a:r>
              <a:rPr lang="zh-CN" altLang="en-US" sz="3200" dirty="0">
                <a:latin typeface="微软雅黑" panose="020B0503020204020204" pitchFamily="34" charset="-122"/>
                <a:ea typeface="微软雅黑" panose="020B0503020204020204" pitchFamily="34" charset="-122"/>
                <a:cs typeface="+mn-ea"/>
                <a:sym typeface="+mn-lt"/>
              </a:rPr>
              <a:t>、</a:t>
            </a:r>
            <a:r>
              <a:rPr lang="en-US" altLang="zh-CN" sz="3200" dirty="0" err="1">
                <a:latin typeface="微软雅黑" panose="020B0503020204020204" pitchFamily="34" charset="-122"/>
                <a:ea typeface="微软雅黑" panose="020B0503020204020204" pitchFamily="34" charset="-122"/>
                <a:cs typeface="+mn-ea"/>
                <a:sym typeface="+mn-lt"/>
              </a:rPr>
              <a:t>Iostat</a:t>
            </a:r>
            <a:r>
              <a:rPr lang="zh-CN" altLang="en-US" sz="3200" dirty="0">
                <a:latin typeface="微软雅黑" panose="020B0503020204020204" pitchFamily="34" charset="-122"/>
                <a:ea typeface="微软雅黑" panose="020B0503020204020204" pitchFamily="34" charset="-122"/>
                <a:cs typeface="+mn-ea"/>
                <a:sym typeface="+mn-lt"/>
              </a:rPr>
              <a:t>工具分析</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099038" y="1015515"/>
            <a:ext cx="10527544" cy="707886"/>
          </a:xfrm>
          <a:prstGeom prst="rect">
            <a:avLst/>
          </a:prstGeom>
          <a:noFill/>
        </p:spPr>
        <p:txBody>
          <a:bodyPr wrap="square" rtlCol="0">
            <a:spAutoFit/>
          </a:bodyPr>
          <a:lstStyle/>
          <a:p>
            <a:r>
              <a:rPr lang="zh-CN" altLang="en-US" sz="2000" dirty="0"/>
              <a:t>被访问的四个内核文件：</a:t>
            </a:r>
            <a:r>
              <a:rPr lang="en-US" altLang="zh-CN" sz="2000" dirty="0"/>
              <a:t>/proc/</a:t>
            </a:r>
            <a:r>
              <a:rPr lang="en-US" altLang="zh-CN" sz="2000" dirty="0" err="1"/>
              <a:t>diskstats</a:t>
            </a:r>
            <a:r>
              <a:rPr lang="zh-CN" altLang="en-US" sz="2000" dirty="0"/>
              <a:t>、</a:t>
            </a:r>
            <a:r>
              <a:rPr lang="en-US" altLang="zh-CN" sz="2000" dirty="0"/>
              <a:t>/proc/partitions</a:t>
            </a:r>
            <a:r>
              <a:rPr lang="zh-CN" altLang="en-US" sz="2000" dirty="0"/>
              <a:t>、</a:t>
            </a:r>
            <a:r>
              <a:rPr lang="en-US" altLang="zh-CN" sz="2000" dirty="0"/>
              <a:t>/proc/stat</a:t>
            </a:r>
            <a:r>
              <a:rPr lang="zh-CN" altLang="en-US" sz="2000" dirty="0"/>
              <a:t>、</a:t>
            </a:r>
            <a:r>
              <a:rPr lang="en-US" altLang="zh-CN" sz="2000" dirty="0"/>
              <a:t>/proc/</a:t>
            </a:r>
            <a:r>
              <a:rPr lang="en-US" altLang="zh-CN" sz="2000" dirty="0" err="1"/>
              <a:t>cpuinfo</a:t>
            </a:r>
            <a:endParaRPr lang="en-US" altLang="zh-CN" sz="2000" dirty="0"/>
          </a:p>
          <a:p>
            <a:endParaRPr lang="zh-CN" altLang="en-US" sz="20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2878" y="1545995"/>
            <a:ext cx="8159184" cy="4498757"/>
          </a:xfrm>
          <a:prstGeom prst="rect">
            <a:avLst/>
          </a:prstGeom>
        </p:spPr>
      </p:pic>
      <p:sp>
        <p:nvSpPr>
          <p:cNvPr id="8" name="矩形 7"/>
          <p:cNvSpPr/>
          <p:nvPr/>
        </p:nvSpPr>
        <p:spPr>
          <a:xfrm>
            <a:off x="0" y="6205491"/>
            <a:ext cx="12192000" cy="65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Iostat</a:t>
            </a:r>
            <a:r>
              <a:rPr lang="zh-CN" altLang="en-US" dirty="0"/>
              <a:t>测试结果</a:t>
            </a:r>
            <a:r>
              <a:rPr lang="zh-CN" altLang="en-US" dirty="0">
                <a:solidFill>
                  <a:srgbClr val="FF0000"/>
                </a:solidFill>
              </a:rPr>
              <a:t>不准确</a:t>
            </a:r>
            <a:endParaRPr lang="zh-CN" altLang="en-US" dirty="0">
              <a:solidFill>
                <a:srgbClr val="FF0000"/>
              </a:solidFill>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9" name="标题 1"/>
          <p:cNvSpPr txBox="1"/>
          <p:nvPr/>
        </p:nvSpPr>
        <p:spPr>
          <a:xfrm>
            <a:off x="838200" y="112869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内核测试</a:t>
            </a:r>
            <a:endParaRPr lang="zh-CN" altLang="en-US" dirty="0">
              <a:solidFill>
                <a:srgbClr val="FF0000"/>
              </a:solidFill>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41624" y="1853584"/>
            <a:ext cx="4798829" cy="4178672"/>
          </a:xfrm>
          <a:prstGeom prst="rect">
            <a:avLst/>
          </a:prstGeom>
        </p:spPr>
      </p:pic>
      <p:sp>
        <p:nvSpPr>
          <p:cNvPr id="11" name="文本框 10"/>
          <p:cNvSpPr txBox="1"/>
          <p:nvPr/>
        </p:nvSpPr>
        <p:spPr>
          <a:xfrm>
            <a:off x="806395" y="2680277"/>
            <a:ext cx="4943982" cy="1631216"/>
          </a:xfrm>
          <a:prstGeom prst="rect">
            <a:avLst/>
          </a:prstGeom>
          <a:noFill/>
        </p:spPr>
        <p:txBody>
          <a:bodyPr wrap="none" rtlCol="0">
            <a:spAutoFit/>
          </a:bodyPr>
          <a:lstStyle/>
          <a:p>
            <a:pPr marL="342900" indent="-342900">
              <a:buFont typeface="Wingdings" panose="05000000000000000000" pitchFamily="2" charset="2"/>
              <a:buChar char="p"/>
            </a:pPr>
            <a:r>
              <a:rPr lang="en-US" altLang="zh-CN" sz="2000" dirty="0" err="1">
                <a:latin typeface="微软雅黑" panose="020B0503020204020204" pitchFamily="34" charset="-122"/>
                <a:ea typeface="微软雅黑" panose="020B0503020204020204" pitchFamily="34" charset="-122"/>
              </a:rPr>
              <a:t>kprobe</a:t>
            </a:r>
            <a:r>
              <a:rPr lang="zh-CN" altLang="en-US" sz="2000" dirty="0">
                <a:latin typeface="微软雅黑" panose="020B0503020204020204" pitchFamily="34" charset="-122"/>
                <a:ea typeface="微软雅黑" panose="020B0503020204020204" pitchFamily="34" charset="-122"/>
              </a:rPr>
              <a:t>：监控某个内核函数</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en-US" altLang="zh-CN" sz="2000" dirty="0" err="1">
                <a:latin typeface="微软雅黑" panose="020B0503020204020204" pitchFamily="34" charset="-122"/>
                <a:ea typeface="微软雅黑" panose="020B0503020204020204" pitchFamily="34" charset="-122"/>
              </a:rPr>
              <a:t>Hander_pre</a:t>
            </a:r>
            <a:r>
              <a:rPr lang="zh-CN" altLang="en-US" sz="2000" dirty="0">
                <a:latin typeface="微软雅黑" panose="020B0503020204020204" pitchFamily="34" charset="-122"/>
                <a:ea typeface="微软雅黑" panose="020B0503020204020204" pitchFamily="34" charset="-122"/>
              </a:rPr>
              <a:t>：监控函数被</a:t>
            </a:r>
            <a:r>
              <a:rPr lang="zh-CN" altLang="en-US" sz="2000" dirty="0">
                <a:solidFill>
                  <a:srgbClr val="FF0000"/>
                </a:solidFill>
                <a:latin typeface="微软雅黑" panose="020B0503020204020204" pitchFamily="34" charset="-122"/>
                <a:ea typeface="微软雅黑" panose="020B0503020204020204" pitchFamily="34" charset="-122"/>
              </a:rPr>
              <a:t>执行前</a:t>
            </a:r>
            <a:r>
              <a:rPr lang="zh-CN" altLang="en-US" sz="2000" dirty="0">
                <a:latin typeface="微软雅黑" panose="020B0503020204020204" pitchFamily="34" charset="-122"/>
                <a:ea typeface="微软雅黑" panose="020B0503020204020204" pitchFamily="34" charset="-122"/>
              </a:rPr>
              <a:t>执行</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en-US" altLang="zh-CN" sz="2000" dirty="0" err="1">
                <a:latin typeface="微软雅黑" panose="020B0503020204020204" pitchFamily="34" charset="-122"/>
                <a:ea typeface="微软雅黑" panose="020B0503020204020204" pitchFamily="34" charset="-122"/>
              </a:rPr>
              <a:t>handler_post</a:t>
            </a:r>
            <a:r>
              <a:rPr lang="zh-CN" altLang="en-US" sz="2000" dirty="0">
                <a:latin typeface="微软雅黑" panose="020B0503020204020204" pitchFamily="34" charset="-122"/>
                <a:ea typeface="微软雅黑" panose="020B0503020204020204" pitchFamily="34" charset="-122"/>
              </a:rPr>
              <a:t>：监控函数被</a:t>
            </a:r>
            <a:r>
              <a:rPr lang="zh-CN" altLang="en-US" sz="2000" dirty="0">
                <a:solidFill>
                  <a:srgbClr val="FF0000"/>
                </a:solidFill>
                <a:latin typeface="微软雅黑" panose="020B0503020204020204" pitchFamily="34" charset="-122"/>
                <a:ea typeface="微软雅黑" panose="020B0503020204020204" pitchFamily="34" charset="-122"/>
              </a:rPr>
              <a:t>执行后</a:t>
            </a:r>
            <a:r>
              <a:rPr lang="zh-CN" altLang="en-US" sz="2000" dirty="0">
                <a:latin typeface="微软雅黑" panose="020B0503020204020204" pitchFamily="34" charset="-122"/>
                <a:ea typeface="微软雅黑" panose="020B0503020204020204" pitchFamily="34" charset="-122"/>
              </a:rPr>
              <a:t>执行</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649641" y="5437975"/>
            <a:ext cx="4852610"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问题：不能监控单个文件流量</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384492" y="1559386"/>
            <a:ext cx="2558264" cy="400110"/>
          </a:xfrm>
          <a:prstGeom prst="rect">
            <a:avLst/>
          </a:prstGeom>
          <a:noFill/>
        </p:spPr>
        <p:txBody>
          <a:bodyPr wrap="none" rtlCol="0">
            <a:spAutoFit/>
          </a:bodyPr>
          <a:lstStyle/>
          <a:p>
            <a:pPr marL="342900" indent="-342900">
              <a:buFont typeface="Wingdings" panose="05000000000000000000" pitchFamily="2" charset="2"/>
              <a:buChar char="p"/>
            </a:pPr>
            <a:r>
              <a:rPr lang="en-US" altLang="zh-CN" sz="2000" dirty="0" err="1">
                <a:latin typeface="微软雅黑" panose="020B0503020204020204" pitchFamily="34" charset="-122"/>
                <a:ea typeface="微软雅黑" panose="020B0503020204020204" pitchFamily="34" charset="-122"/>
              </a:rPr>
              <a:t>vfs_read</a:t>
            </a:r>
            <a:r>
              <a:rPr lang="zh-CN" altLang="en-US" sz="2000" dirty="0">
                <a:latin typeface="微软雅黑" panose="020B0503020204020204" pitchFamily="34" charset="-122"/>
                <a:ea typeface="微软雅黑" panose="020B0503020204020204" pitchFamily="34" charset="-122"/>
              </a:rPr>
              <a:t>函数分析</a:t>
            </a:r>
            <a:endParaRPr lang="zh-CN" altLang="en-US" sz="20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2113739" y="2121680"/>
            <a:ext cx="7093315" cy="1790792"/>
          </a:xfrm>
          <a:prstGeom prst="rect">
            <a:avLst/>
          </a:prstGeom>
        </p:spPr>
      </p:pic>
      <p:sp>
        <p:nvSpPr>
          <p:cNvPr id="14" name="文本框 13"/>
          <p:cNvSpPr txBox="1"/>
          <p:nvPr/>
        </p:nvSpPr>
        <p:spPr>
          <a:xfrm>
            <a:off x="1384492" y="4167603"/>
            <a:ext cx="5591595"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实现方式：判断</a:t>
            </a:r>
            <a:r>
              <a:rPr lang="en-US" altLang="zh-CN" sz="2000" dirty="0" err="1">
                <a:solidFill>
                  <a:srgbClr val="FF0000"/>
                </a:solidFill>
                <a:latin typeface="微软雅黑" panose="020B0503020204020204" pitchFamily="34" charset="-122"/>
                <a:ea typeface="微软雅黑" panose="020B0503020204020204" pitchFamily="34" charset="-122"/>
              </a:rPr>
              <a:t>inode</a:t>
            </a:r>
            <a:r>
              <a:rPr lang="zh-CN" altLang="en-US" sz="2000" dirty="0">
                <a:solidFill>
                  <a:srgbClr val="FF0000"/>
                </a:solidFill>
                <a:latin typeface="微软雅黑" panose="020B0503020204020204" pitchFamily="34" charset="-122"/>
                <a:ea typeface="微软雅黑" panose="020B0503020204020204" pitchFamily="34" charset="-122"/>
              </a:rPr>
              <a:t>号</a:t>
            </a:r>
            <a:r>
              <a:rPr lang="zh-CN" altLang="en-US" sz="2000" dirty="0">
                <a:latin typeface="微软雅黑" panose="020B0503020204020204" pitchFamily="34" charset="-122"/>
                <a:ea typeface="微软雅黑" panose="020B0503020204020204" pitchFamily="34" charset="-122"/>
              </a:rPr>
              <a:t>来监控单个文件流量</a:t>
            </a:r>
            <a:endParaRPr lang="zh-CN" altLang="en-US" sz="20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2113739" y="4700925"/>
            <a:ext cx="6847206" cy="1973124"/>
          </a:xfrm>
          <a:prstGeom prst="rect">
            <a:avLst/>
          </a:prstGeom>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9" name="标题 1"/>
          <p:cNvSpPr txBox="1"/>
          <p:nvPr/>
        </p:nvSpPr>
        <p:spPr>
          <a:xfrm>
            <a:off x="738553" y="1073792"/>
            <a:ext cx="10515600" cy="7078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计算速率</a:t>
            </a:r>
            <a:endParaRPr lang="zh-CN" altLang="en-US" dirty="0">
              <a:solidFill>
                <a:srgbClr val="FF0000"/>
              </a:solidFill>
            </a:endParaRPr>
          </a:p>
        </p:txBody>
      </p:sp>
      <p:sp>
        <p:nvSpPr>
          <p:cNvPr id="10" name="文本框 9"/>
          <p:cNvSpPr txBox="1"/>
          <p:nvPr/>
        </p:nvSpPr>
        <p:spPr>
          <a:xfrm>
            <a:off x="1526532" y="2013725"/>
            <a:ext cx="4712700"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记录每次</a:t>
            </a:r>
            <a:r>
              <a:rPr lang="en-US" altLang="zh-CN" sz="2000" dirty="0">
                <a:latin typeface="微软雅黑" panose="020B0503020204020204" pitchFamily="34" charset="-122"/>
                <a:ea typeface="微软雅黑" panose="020B0503020204020204" pitchFamily="34" charset="-122"/>
              </a:rPr>
              <a:t>read</a:t>
            </a:r>
            <a:r>
              <a:rPr lang="zh-CN" altLang="en-US" sz="2000" dirty="0">
                <a:latin typeface="微软雅黑" panose="020B0503020204020204" pitchFamily="34" charset="-122"/>
                <a:ea typeface="微软雅黑" panose="020B0503020204020204" pitchFamily="34" charset="-122"/>
              </a:rPr>
              <a:t>前后的时间差</a:t>
            </a:r>
            <a:r>
              <a:rPr lang="el-GR" altLang="zh-CN" sz="2000" dirty="0">
                <a:solidFill>
                  <a:srgbClr val="FF0000"/>
                </a:solidFill>
                <a:latin typeface="微软雅黑" panose="020B0503020204020204" pitchFamily="34" charset="-122"/>
                <a:ea typeface="微软雅黑" panose="020B0503020204020204" pitchFamily="34" charset="-122"/>
              </a:rPr>
              <a:t>Δ</a:t>
            </a:r>
            <a:r>
              <a:rPr lang="en-US" altLang="zh-CN" sz="2000" dirty="0">
                <a:solidFill>
                  <a:srgbClr val="FF0000"/>
                </a:solidFill>
                <a:latin typeface="微软雅黑" panose="020B0503020204020204" pitchFamily="34" charset="-122"/>
                <a:ea typeface="微软雅黑" panose="020B0503020204020204" pitchFamily="34" charset="-122"/>
              </a:rPr>
              <a:t>t=t2-t1</a:t>
            </a:r>
            <a:endParaRPr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526532" y="4807751"/>
            <a:ext cx="3845925"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单次速率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单次</a:t>
            </a:r>
            <a:r>
              <a:rPr lang="en-US" altLang="zh-CN" sz="2000" dirty="0">
                <a:latin typeface="微软雅黑" panose="020B0503020204020204" pitchFamily="34" charset="-122"/>
                <a:ea typeface="微软雅黑" panose="020B0503020204020204" pitchFamily="34" charset="-122"/>
              </a:rPr>
              <a:t>size/</a:t>
            </a:r>
            <a:r>
              <a:rPr lang="el-GR"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单次</a:t>
            </a:r>
            <a:r>
              <a:rPr lang="el-GR" altLang="zh-CN" sz="2000" dirty="0">
                <a:latin typeface="微软雅黑" panose="020B0503020204020204" pitchFamily="34" charset="-122"/>
                <a:ea typeface="微软雅黑" panose="020B0503020204020204" pitchFamily="34" charset="-122"/>
              </a:rPr>
              <a:t>Δ</a:t>
            </a:r>
            <a:r>
              <a:rPr lang="en-US" altLang="zh-CN" sz="2000" dirty="0">
                <a:latin typeface="微软雅黑" panose="020B0503020204020204" pitchFamily="34" charset="-122"/>
                <a:ea typeface="微软雅黑" panose="020B0503020204020204" pitchFamily="34" charset="-122"/>
              </a:rPr>
              <a:t>t</a:t>
            </a:r>
            <a:endParaRPr lang="zh-CN" altLang="en-US"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7981" y="2827543"/>
            <a:ext cx="5680139" cy="1339534"/>
          </a:xfrm>
          <a:prstGeom prst="rect">
            <a:avLst/>
          </a:prstGeom>
        </p:spPr>
      </p:pic>
      <p:sp>
        <p:nvSpPr>
          <p:cNvPr id="16" name="文本框 15"/>
          <p:cNvSpPr txBox="1"/>
          <p:nvPr/>
        </p:nvSpPr>
        <p:spPr>
          <a:xfrm>
            <a:off x="1526533" y="5730953"/>
            <a:ext cx="3845925"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平均速率 </a:t>
            </a:r>
            <a:r>
              <a:rPr lang="en-US" altLang="zh-CN" sz="2000" dirty="0">
                <a:latin typeface="微软雅黑" panose="020B0503020204020204" pitchFamily="34" charset="-122"/>
                <a:ea typeface="微软雅黑" panose="020B0503020204020204" pitchFamily="34" charset="-122"/>
              </a:rPr>
              <a:t>= size</a:t>
            </a:r>
            <a:r>
              <a:rPr lang="zh-CN" altLang="en-US" sz="2000" dirty="0">
                <a:latin typeface="微软雅黑" panose="020B0503020204020204" pitchFamily="34" charset="-122"/>
                <a:ea typeface="微软雅黑" panose="020B0503020204020204" pitchFamily="34" charset="-122"/>
              </a:rPr>
              <a:t>之和</a:t>
            </a:r>
            <a:r>
              <a:rPr lang="en-US" altLang="zh-CN" sz="2000" dirty="0">
                <a:latin typeface="微软雅黑" panose="020B0503020204020204" pitchFamily="34" charset="-122"/>
                <a:ea typeface="微软雅黑" panose="020B0503020204020204" pitchFamily="34" charset="-122"/>
              </a:rPr>
              <a:t>/</a:t>
            </a:r>
            <a:r>
              <a:rPr lang="el-GR" altLang="zh-CN" sz="2000" dirty="0">
                <a:latin typeface="微软雅黑" panose="020B0503020204020204" pitchFamily="34" charset="-122"/>
                <a:ea typeface="微软雅黑" panose="020B0503020204020204" pitchFamily="34" charset="-122"/>
              </a:rPr>
              <a:t> Δ</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之和</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13" name="标题 1"/>
          <p:cNvSpPr txBox="1"/>
          <p:nvPr/>
        </p:nvSpPr>
        <p:spPr>
          <a:xfrm>
            <a:off x="875907" y="931831"/>
            <a:ext cx="8705295" cy="8127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内核时间</a:t>
            </a:r>
            <a:endParaRPr lang="zh-CN" altLang="en-US" dirty="0">
              <a:solidFill>
                <a:srgbClr val="FF0000"/>
              </a:solidFill>
            </a:endParaRPr>
          </a:p>
        </p:txBody>
      </p:sp>
      <p:sp>
        <p:nvSpPr>
          <p:cNvPr id="14" name="文本框 13"/>
          <p:cNvSpPr txBox="1"/>
          <p:nvPr/>
        </p:nvSpPr>
        <p:spPr>
          <a:xfrm>
            <a:off x="1102602" y="1900535"/>
            <a:ext cx="2749471" cy="400110"/>
          </a:xfrm>
          <a:prstGeom prst="rect">
            <a:avLst/>
          </a:prstGeom>
          <a:noFill/>
        </p:spPr>
        <p:txBody>
          <a:bodyPr wrap="none" rtlCol="0">
            <a:spAutoFit/>
          </a:bodyPr>
          <a:lstStyle/>
          <a:p>
            <a:pPr marL="342900" indent="-342900">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Jiffies</a:t>
            </a:r>
            <a:r>
              <a:rPr lang="zh-CN" altLang="en-US" sz="2000" dirty="0">
                <a:latin typeface="微软雅黑" panose="020B0503020204020204" pitchFamily="34" charset="-122"/>
                <a:ea typeface="微软雅黑" panose="020B0503020204020204" pitchFamily="34" charset="-122"/>
              </a:rPr>
              <a:t>：精确到</a:t>
            </a:r>
            <a:r>
              <a:rPr lang="zh-CN" altLang="en-US" sz="2000" dirty="0">
                <a:solidFill>
                  <a:srgbClr val="FF0000"/>
                </a:solidFill>
                <a:latin typeface="微软雅黑" panose="020B0503020204020204" pitchFamily="34" charset="-122"/>
                <a:ea typeface="微软雅黑" panose="020B0503020204020204" pitchFamily="34" charset="-122"/>
              </a:rPr>
              <a:t>毫秒</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27764" y="2526721"/>
            <a:ext cx="3140137" cy="1234398"/>
          </a:xfrm>
          <a:prstGeom prst="rect">
            <a:avLst/>
          </a:prstGeom>
        </p:spPr>
      </p:pic>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125" y="2526721"/>
            <a:ext cx="3184053" cy="1234398"/>
          </a:xfrm>
          <a:prstGeom prst="rect">
            <a:avLst/>
          </a:prstGeom>
        </p:spPr>
      </p:pic>
      <p:sp>
        <p:nvSpPr>
          <p:cNvPr id="19" name="文本框 18"/>
          <p:cNvSpPr txBox="1"/>
          <p:nvPr/>
        </p:nvSpPr>
        <p:spPr>
          <a:xfrm>
            <a:off x="2694268" y="391711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手动测试</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859857" y="3947493"/>
            <a:ext cx="114967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shell</a:t>
            </a:r>
            <a:r>
              <a:rPr lang="zh-CN" altLang="en-US" dirty="0">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102602" y="4316825"/>
            <a:ext cx="2778325" cy="400110"/>
          </a:xfrm>
          <a:prstGeom prst="rect">
            <a:avLst/>
          </a:prstGeom>
          <a:noFill/>
        </p:spPr>
        <p:txBody>
          <a:bodyPr wrap="none" rtlCol="0">
            <a:spAutoFit/>
          </a:bodyPr>
          <a:lstStyle/>
          <a:p>
            <a:pPr marL="342900" indent="-342900">
              <a:buFont typeface="Wingdings" panose="05000000000000000000" pitchFamily="2" charset="2"/>
              <a:buChar char="p"/>
            </a:pPr>
            <a:r>
              <a:rPr lang="en-US" altLang="zh-CN" sz="2000" dirty="0" err="1">
                <a:latin typeface="微软雅黑" panose="020B0503020204020204" pitchFamily="34" charset="-122"/>
                <a:ea typeface="微软雅黑" panose="020B0503020204020204" pitchFamily="34" charset="-122"/>
              </a:rPr>
              <a:t>Ktime</a:t>
            </a:r>
            <a:r>
              <a:rPr lang="zh-CN" altLang="en-US" sz="2000" dirty="0">
                <a:latin typeface="微软雅黑" panose="020B0503020204020204" pitchFamily="34" charset="-122"/>
                <a:ea typeface="微软雅黑" panose="020B0503020204020204" pitchFamily="34" charset="-122"/>
              </a:rPr>
              <a:t>：精确到</a:t>
            </a:r>
            <a:r>
              <a:rPr lang="zh-CN" altLang="en-US" sz="2000" dirty="0">
                <a:solidFill>
                  <a:srgbClr val="FF0000"/>
                </a:solidFill>
                <a:latin typeface="微软雅黑" panose="020B0503020204020204" pitchFamily="34" charset="-122"/>
                <a:ea typeface="微软雅黑" panose="020B0503020204020204" pitchFamily="34" charset="-122"/>
              </a:rPr>
              <a:t>纳秒</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14728" t="958" r="37019" b="50167"/>
          <a:stretch>
            <a:fillRect/>
          </a:stretch>
        </p:blipFill>
        <p:spPr>
          <a:xfrm>
            <a:off x="2962888" y="5002492"/>
            <a:ext cx="5126866" cy="1855508"/>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12" name="标题 1"/>
          <p:cNvSpPr txBox="1"/>
          <p:nvPr/>
        </p:nvSpPr>
        <p:spPr>
          <a:xfrm>
            <a:off x="715651" y="93855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测试结果</a:t>
            </a:r>
            <a:endParaRPr lang="zh-CN" altLang="en-US" dirty="0">
              <a:solidFill>
                <a:srgbClr val="FF0000"/>
              </a:solidFill>
            </a:endParaRPr>
          </a:p>
        </p:txBody>
      </p:sp>
      <p:sp>
        <p:nvSpPr>
          <p:cNvPr id="16" name="文本框 15"/>
          <p:cNvSpPr txBox="1"/>
          <p:nvPr/>
        </p:nvSpPr>
        <p:spPr>
          <a:xfrm>
            <a:off x="1672811" y="5144446"/>
            <a:ext cx="3781805" cy="1631216"/>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文件大小正常</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时间太短</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算出的速率太快：接近</a:t>
            </a:r>
            <a:r>
              <a:rPr lang="en-US" altLang="zh-CN" sz="2000" dirty="0">
                <a:solidFill>
                  <a:srgbClr val="FF0000"/>
                </a:solidFill>
                <a:latin typeface="微软雅黑" panose="020B0503020204020204" pitchFamily="34" charset="-122"/>
                <a:ea typeface="微软雅黑" panose="020B0503020204020204" pitchFamily="34" charset="-122"/>
              </a:rPr>
              <a:t>1TB/s</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8977" y="2264121"/>
            <a:ext cx="9188622" cy="2279188"/>
          </a:xfrm>
          <a:prstGeom prst="rect">
            <a:avLst/>
          </a:prstGeom>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7" name="标题 1"/>
          <p:cNvSpPr txBox="1"/>
          <p:nvPr/>
        </p:nvSpPr>
        <p:spPr>
          <a:xfrm>
            <a:off x="738553" y="918931"/>
            <a:ext cx="10515600" cy="8604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问题分析</a:t>
            </a:r>
            <a:endParaRPr lang="zh-CN" altLang="en-US" dirty="0">
              <a:solidFill>
                <a:srgbClr val="FF0000"/>
              </a:solidFill>
            </a:endParaRPr>
          </a:p>
        </p:txBody>
      </p:sp>
      <p:sp>
        <p:nvSpPr>
          <p:cNvPr id="8" name="文本框 7"/>
          <p:cNvSpPr txBox="1"/>
          <p:nvPr/>
        </p:nvSpPr>
        <p:spPr>
          <a:xfrm>
            <a:off x="1776217" y="1779345"/>
            <a:ext cx="3102131"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可能是多</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存在并发</a:t>
            </a:r>
            <a:endParaRPr lang="en-US" altLang="zh-CN"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r="32815"/>
          <a:stretch>
            <a:fillRect/>
          </a:stretch>
        </p:blipFill>
        <p:spPr>
          <a:xfrm>
            <a:off x="2979167" y="2417548"/>
            <a:ext cx="5533896" cy="1322781"/>
          </a:xfrm>
          <a:prstGeom prst="rect">
            <a:avLst/>
          </a:prstGeom>
        </p:spPr>
      </p:pic>
      <p:sp>
        <p:nvSpPr>
          <p:cNvPr id="10" name="文本框 9"/>
          <p:cNvSpPr txBox="1"/>
          <p:nvPr/>
        </p:nvSpPr>
        <p:spPr>
          <a:xfrm>
            <a:off x="1776216" y="4034747"/>
            <a:ext cx="5417824" cy="400110"/>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测量时间过短的原因</a:t>
            </a:r>
            <a:endParaRPr lang="en-US" altLang="zh-CN" sz="2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233" y="4643626"/>
            <a:ext cx="5646830" cy="1322781"/>
          </a:xfrm>
          <a:prstGeom prst="rect">
            <a:avLst/>
          </a:prstGeom>
        </p:spPr>
      </p:pic>
      <p:sp>
        <p:nvSpPr>
          <p:cNvPr id="13" name="文本框 12"/>
          <p:cNvSpPr txBox="1"/>
          <p:nvPr/>
        </p:nvSpPr>
        <p:spPr>
          <a:xfrm>
            <a:off x="1776216" y="6290149"/>
            <a:ext cx="3467104" cy="400110"/>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全局时间变量被修改</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12" name="标题 1"/>
          <p:cNvSpPr txBox="1"/>
          <p:nvPr/>
        </p:nvSpPr>
        <p:spPr>
          <a:xfrm>
            <a:off x="838200" y="75251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设置虚拟机为单核</a:t>
            </a:r>
            <a:endParaRPr lang="zh-CN" altLang="en-US" dirty="0">
              <a:solidFill>
                <a:srgbClr val="FF0000"/>
              </a:solidFill>
            </a:endParaRPr>
          </a:p>
        </p:txBody>
      </p:sp>
      <p:pic>
        <p:nvPicPr>
          <p:cNvPr id="14" name="图片 13"/>
          <p:cNvPicPr>
            <a:picLocks noChangeAspect="1"/>
          </p:cNvPicPr>
          <p:nvPr/>
        </p:nvPicPr>
        <p:blipFill>
          <a:blip r:embed="rId1"/>
          <a:stretch>
            <a:fillRect/>
          </a:stretch>
        </p:blipFill>
        <p:spPr>
          <a:xfrm>
            <a:off x="1554190" y="1430354"/>
            <a:ext cx="4220799" cy="4384079"/>
          </a:xfrm>
          <a:prstGeom prst="rect">
            <a:avLst/>
          </a:prstGeom>
        </p:spPr>
      </p:pic>
      <p:sp>
        <p:nvSpPr>
          <p:cNvPr id="15" name="文本框 14"/>
          <p:cNvSpPr txBox="1"/>
          <p:nvPr/>
        </p:nvSpPr>
        <p:spPr>
          <a:xfrm>
            <a:off x="3145843" y="5890995"/>
            <a:ext cx="1037492" cy="369332"/>
          </a:xfrm>
          <a:prstGeom prst="rect">
            <a:avLst/>
          </a:prstGeom>
          <a:noFill/>
        </p:spPr>
        <p:txBody>
          <a:bodyPr wrap="square" rtlCol="0">
            <a:spAutoFit/>
          </a:bodyPr>
          <a:lstStyle/>
          <a:p>
            <a:r>
              <a:rPr lang="zh-CN" altLang="en-US" dirty="0"/>
              <a:t>修改前</a:t>
            </a:r>
            <a:endParaRPr lang="zh-CN" altLang="en-US" dirty="0"/>
          </a:p>
        </p:txBody>
      </p:sp>
      <p:pic>
        <p:nvPicPr>
          <p:cNvPr id="16" name="图片 15"/>
          <p:cNvPicPr>
            <a:picLocks noChangeAspect="1"/>
          </p:cNvPicPr>
          <p:nvPr/>
        </p:nvPicPr>
        <p:blipFill>
          <a:blip r:embed="rId2"/>
          <a:stretch>
            <a:fillRect/>
          </a:stretch>
        </p:blipFill>
        <p:spPr>
          <a:xfrm>
            <a:off x="7315537" y="1430354"/>
            <a:ext cx="3361127" cy="4384079"/>
          </a:xfrm>
          <a:prstGeom prst="rect">
            <a:avLst/>
          </a:prstGeom>
        </p:spPr>
      </p:pic>
      <p:sp>
        <p:nvSpPr>
          <p:cNvPr id="17" name="文本框 16"/>
          <p:cNvSpPr txBox="1"/>
          <p:nvPr/>
        </p:nvSpPr>
        <p:spPr>
          <a:xfrm>
            <a:off x="8612347" y="5890995"/>
            <a:ext cx="1037492" cy="369332"/>
          </a:xfrm>
          <a:prstGeom prst="rect">
            <a:avLst/>
          </a:prstGeom>
          <a:noFill/>
        </p:spPr>
        <p:txBody>
          <a:bodyPr wrap="square" rtlCol="0">
            <a:spAutoFit/>
          </a:bodyPr>
          <a:lstStyle/>
          <a:p>
            <a:r>
              <a:rPr lang="zh-CN" altLang="en-US" dirty="0"/>
              <a:t>修改后</a:t>
            </a:r>
            <a:endParaRPr lang="zh-CN" altLang="en-US" dirty="0"/>
          </a:p>
        </p:txBody>
      </p:sp>
      <p:sp>
        <p:nvSpPr>
          <p:cNvPr id="19" name="矩形 18"/>
          <p:cNvSpPr/>
          <p:nvPr/>
        </p:nvSpPr>
        <p:spPr>
          <a:xfrm>
            <a:off x="0" y="6260327"/>
            <a:ext cx="12192000" cy="59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设置后，可发现执行的</a:t>
            </a:r>
            <a:r>
              <a:rPr lang="en-US" altLang="zh-CN" dirty="0" err="1">
                <a:solidFill>
                  <a:srgbClr val="FF0000"/>
                </a:solidFill>
              </a:rPr>
              <a:t>cpuid</a:t>
            </a:r>
            <a:r>
              <a:rPr lang="zh-CN" altLang="en-US" dirty="0">
                <a:solidFill>
                  <a:srgbClr val="FF0000"/>
                </a:solidFill>
              </a:rPr>
              <a:t>只有一个，即单个单核</a:t>
            </a:r>
            <a:r>
              <a:rPr lang="en-US" altLang="zh-CN" dirty="0">
                <a:solidFill>
                  <a:srgbClr val="FF0000"/>
                </a:solidFill>
              </a:rPr>
              <a:t>CPU</a:t>
            </a:r>
            <a:r>
              <a:rPr lang="zh-CN" altLang="en-US" dirty="0">
                <a:solidFill>
                  <a:srgbClr val="FF0000"/>
                </a:solidFill>
              </a:rPr>
              <a:t>在执行</a:t>
            </a:r>
            <a:endParaRPr lang="zh-CN" altLang="en-US" dirty="0">
              <a:solidFill>
                <a:srgbClr val="FF0000"/>
              </a:solidFill>
            </a:endParaRPr>
          </a:p>
        </p:txBody>
      </p:sp>
      <p:sp>
        <p:nvSpPr>
          <p:cNvPr id="20" name="文本框 19"/>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2</a:t>
            </a:r>
            <a:r>
              <a:rPr lang="zh-CN" altLang="en-US" sz="3200" dirty="0">
                <a:latin typeface="微软雅黑" panose="020B0503020204020204" pitchFamily="34" charset="-122"/>
                <a:ea typeface="微软雅黑" panose="020B0503020204020204" pitchFamily="34" charset="-122"/>
                <a:cs typeface="+mn-ea"/>
                <a:sym typeface="+mn-lt"/>
              </a:rPr>
              <a:t>、</a:t>
            </a:r>
            <a:r>
              <a:rPr lang="zh-CN" altLang="en-US" sz="3200" dirty="0"/>
              <a:t>文件系统的作用</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一</a:t>
            </a:r>
            <a:endParaRPr lang="zh-CN" altLang="en-US" sz="4000" dirty="0">
              <a:latin typeface="微软雅黑" panose="020B0503020204020204" pitchFamily="34" charset="-122"/>
              <a:ea typeface="微软雅黑" panose="020B0503020204020204" pitchFamily="34" charset="-122"/>
            </a:endParaRPr>
          </a:p>
        </p:txBody>
      </p:sp>
      <p:sp>
        <p:nvSpPr>
          <p:cNvPr id="4" name="矩形 3"/>
          <p:cNvSpPr/>
          <p:nvPr/>
        </p:nvSpPr>
        <p:spPr>
          <a:xfrm>
            <a:off x="0" y="6205491"/>
            <a:ext cx="12192000" cy="65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总的来说，文件系统就是向下针对物理存储设备进行数据的格式化管理，同时向上对用户或者应用提供读写方法。</a:t>
            </a:r>
            <a:endParaRPr lang="zh-CN" altLang="en-US" dirty="0">
              <a:solidFill>
                <a:srgbClr val="FF0000"/>
              </a:solidFill>
            </a:endParaRPr>
          </a:p>
        </p:txBody>
      </p:sp>
      <p:sp>
        <p:nvSpPr>
          <p:cNvPr id="2" name="文本框 1"/>
          <p:cNvSpPr txBox="1"/>
          <p:nvPr/>
        </p:nvSpPr>
        <p:spPr>
          <a:xfrm>
            <a:off x="8255977" y="2828835"/>
            <a:ext cx="3613638" cy="1477328"/>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根据不同的存储设备、应用场景，采用特定的文件系统（即</a:t>
            </a:r>
            <a:r>
              <a:rPr lang="zh-CN" altLang="en-US" dirty="0">
                <a:solidFill>
                  <a:srgbClr val="FF0000"/>
                </a:solidFill>
                <a:latin typeface="微软雅黑" panose="020B0503020204020204" pitchFamily="34" charset="-122"/>
                <a:ea typeface="微软雅黑" panose="020B0503020204020204" pitchFamily="34" charset="-122"/>
              </a:rPr>
              <a:t>存储格式和读写方法</a:t>
            </a:r>
            <a:r>
              <a:rPr lang="zh-CN" altLang="en-US" dirty="0">
                <a:latin typeface="微软雅黑" panose="020B0503020204020204" pitchFamily="34" charset="-122"/>
                <a:ea typeface="微软雅黑" panose="020B0503020204020204" pitchFamily="34" charset="-122"/>
              </a:rPr>
              <a:t>），可提高生产过程的</a:t>
            </a:r>
            <a:r>
              <a:rPr lang="zh-CN" altLang="en-US" dirty="0">
                <a:solidFill>
                  <a:srgbClr val="FF0000"/>
                </a:solidFill>
                <a:latin typeface="微软雅黑" panose="020B0503020204020204" pitchFamily="34" charset="-122"/>
                <a:ea typeface="微软雅黑" panose="020B0503020204020204" pitchFamily="34" charset="-122"/>
              </a:rPr>
              <a:t>效率</a:t>
            </a:r>
            <a:r>
              <a:rPr lang="zh-CN" altLang="en-US" dirty="0">
                <a:latin typeface="微软雅黑" panose="020B0503020204020204" pitchFamily="34" charset="-122"/>
                <a:ea typeface="微软雅黑" panose="020B0503020204020204" pitchFamily="34" charset="-122"/>
              </a:rPr>
              <a:t>以及存储设备的</a:t>
            </a:r>
            <a:r>
              <a:rPr lang="zh-CN" altLang="en-US" dirty="0">
                <a:solidFill>
                  <a:srgbClr val="FF0000"/>
                </a:solidFill>
                <a:latin typeface="微软雅黑" panose="020B0503020204020204" pitchFamily="34" charset="-122"/>
                <a:ea typeface="微软雅黑" panose="020B0503020204020204" pitchFamily="34" charset="-122"/>
              </a:rPr>
              <a:t>使用寿命</a:t>
            </a:r>
            <a:r>
              <a:rPr lang="zh-CN" altLang="en-US" dirty="0">
                <a:latin typeface="微软雅黑" panose="020B0503020204020204" pitchFamily="34" charset="-122"/>
                <a:ea typeface="微软雅黑" panose="020B0503020204020204" pitchFamily="34" charset="-122"/>
              </a:rPr>
              <a:t>、节约</a:t>
            </a:r>
            <a:r>
              <a:rPr lang="zh-CN" altLang="en-US" dirty="0">
                <a:solidFill>
                  <a:srgbClr val="FF0000"/>
                </a:solidFill>
                <a:latin typeface="微软雅黑" panose="020B0503020204020204" pitchFamily="34" charset="-122"/>
                <a:ea typeface="微软雅黑" panose="020B0503020204020204" pitchFamily="34" charset="-122"/>
              </a:rPr>
              <a:t>成本</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descr="图形用户界面&#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559" y="1328747"/>
            <a:ext cx="8168418" cy="4477503"/>
          </a:xfrm>
          <a:prstGeom prst="rect">
            <a:avLst/>
          </a:prstGeom>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32334" y="1684410"/>
            <a:ext cx="3352200"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把全局变量换成局部变量</a:t>
            </a:r>
            <a:endParaRPr lang="en-US" altLang="zh-CN" sz="2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1707182" y="2272033"/>
            <a:ext cx="7603296" cy="2255660"/>
          </a:xfrm>
          <a:prstGeom prst="rect">
            <a:avLst/>
          </a:prstGeom>
        </p:spPr>
      </p:pic>
      <p:sp>
        <p:nvSpPr>
          <p:cNvPr id="13" name="文本框 12"/>
          <p:cNvSpPr txBox="1"/>
          <p:nvPr/>
        </p:nvSpPr>
        <p:spPr>
          <a:xfrm>
            <a:off x="1332334" y="4794921"/>
            <a:ext cx="3352200"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结果：速率回到正常水平</a:t>
            </a:r>
            <a:endParaRPr lang="en-US" altLang="zh-CN" sz="20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rotWithShape="1">
          <a:blip r:embed="rId2">
            <a:extLst>
              <a:ext uri="{28A0092B-C50C-407E-A947-70E740481C1C}">
                <a14:useLocalDpi xmlns:a14="http://schemas.microsoft.com/office/drawing/2010/main" val="0"/>
              </a:ext>
            </a:extLst>
          </a:blip>
          <a:srcRect t="31313"/>
          <a:stretch>
            <a:fillRect/>
          </a:stretch>
        </p:blipFill>
        <p:spPr>
          <a:xfrm>
            <a:off x="1707182" y="5322921"/>
            <a:ext cx="6236891" cy="1367338"/>
          </a:xfrm>
          <a:prstGeom prst="rect">
            <a:avLst/>
          </a:prstGeom>
        </p:spPr>
      </p:pic>
      <p:sp>
        <p:nvSpPr>
          <p:cNvPr id="21" name="标题 1"/>
          <p:cNvSpPr txBox="1"/>
          <p:nvPr/>
        </p:nvSpPr>
        <p:spPr>
          <a:xfrm>
            <a:off x="738553" y="825707"/>
            <a:ext cx="10515600" cy="8546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问题解决</a:t>
            </a:r>
            <a:endParaRPr lang="zh-CN" altLang="en-US" dirty="0">
              <a:solidFill>
                <a:srgbClr val="FF0000"/>
              </a:solidFill>
            </a:endParaRPr>
          </a:p>
        </p:txBody>
      </p:sp>
      <p:sp>
        <p:nvSpPr>
          <p:cNvPr id="22" name="文本框 21"/>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9" name="标题 1"/>
          <p:cNvSpPr txBox="1"/>
          <p:nvPr/>
        </p:nvSpPr>
        <p:spPr>
          <a:xfrm>
            <a:off x="738553" y="1054625"/>
            <a:ext cx="10515600" cy="7078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测试读取</a:t>
            </a:r>
            <a:r>
              <a:rPr lang="en-US" altLang="zh-CN" dirty="0">
                <a:solidFill>
                  <a:srgbClr val="FF0000"/>
                </a:solidFill>
              </a:rPr>
              <a:t>8M</a:t>
            </a:r>
            <a:r>
              <a:rPr lang="zh-CN" altLang="en-US" dirty="0">
                <a:solidFill>
                  <a:srgbClr val="FF0000"/>
                </a:solidFill>
              </a:rPr>
              <a:t>的图片</a:t>
            </a:r>
            <a:endParaRPr lang="zh-CN" altLang="en-US" dirty="0">
              <a:solidFill>
                <a:srgbClr val="FF0000"/>
              </a:solidFill>
            </a:endParaRPr>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t="71494" b="-1"/>
          <a:stretch>
            <a:fillRect/>
          </a:stretch>
        </p:blipFill>
        <p:spPr>
          <a:xfrm>
            <a:off x="2135393" y="2235393"/>
            <a:ext cx="7083728" cy="721511"/>
          </a:xfrm>
          <a:prstGeom prst="rect">
            <a:avLst/>
          </a:prstGeom>
        </p:spPr>
      </p:pic>
      <p:sp>
        <p:nvSpPr>
          <p:cNvPr id="14" name="文本框 13"/>
          <p:cNvSpPr txBox="1"/>
          <p:nvPr/>
        </p:nvSpPr>
        <p:spPr>
          <a:xfrm>
            <a:off x="5269420" y="3090683"/>
            <a:ext cx="603050"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ext4</a:t>
            </a:r>
            <a:endParaRPr lang="en-US" altLang="zh-CN" sz="16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393" y="3749752"/>
            <a:ext cx="7083728" cy="914632"/>
          </a:xfrm>
          <a:prstGeom prst="rect">
            <a:avLst/>
          </a:prstGeom>
        </p:spPr>
      </p:pic>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t="33589" b="1"/>
          <a:stretch>
            <a:fillRect/>
          </a:stretch>
        </p:blipFill>
        <p:spPr>
          <a:xfrm>
            <a:off x="2381904" y="5464134"/>
            <a:ext cx="6666944" cy="914631"/>
          </a:xfrm>
          <a:prstGeom prst="rect">
            <a:avLst/>
          </a:prstGeom>
        </p:spPr>
      </p:pic>
      <p:sp>
        <p:nvSpPr>
          <p:cNvPr id="17" name="文本框 16"/>
          <p:cNvSpPr txBox="1"/>
          <p:nvPr/>
        </p:nvSpPr>
        <p:spPr>
          <a:xfrm>
            <a:off x="5269420" y="4815622"/>
            <a:ext cx="44595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fat</a:t>
            </a:r>
            <a:endParaRPr lang="en-US" altLang="zh-CN" sz="16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269420" y="6519446"/>
            <a:ext cx="553357" cy="338554"/>
          </a:xfrm>
          <a:prstGeom prst="rect">
            <a:avLst/>
          </a:prstGeom>
          <a:noFill/>
        </p:spPr>
        <p:txBody>
          <a:bodyPr wrap="none" rtlCol="0">
            <a:spAutoFit/>
          </a:bodyPr>
          <a:lstStyle/>
          <a:p>
            <a:r>
              <a:rPr lang="en-US" altLang="zh-CN" sz="1600" dirty="0" err="1">
                <a:latin typeface="微软雅黑" panose="020B0503020204020204" pitchFamily="34" charset="-122"/>
                <a:ea typeface="微软雅黑" panose="020B0503020204020204" pitchFamily="34" charset="-122"/>
              </a:rPr>
              <a:t>ntfs</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1" name="标题 1"/>
          <p:cNvSpPr txBox="1"/>
          <p:nvPr/>
        </p:nvSpPr>
        <p:spPr>
          <a:xfrm>
            <a:off x="738553" y="741841"/>
            <a:ext cx="10515600" cy="6319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图形化展示</a:t>
            </a:r>
            <a:endParaRPr lang="zh-CN" altLang="en-US" dirty="0">
              <a:solidFill>
                <a:srgbClr val="FF0000"/>
              </a:solidFill>
            </a:endParaRPr>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2273" y="1373773"/>
            <a:ext cx="4461697" cy="3346273"/>
          </a:xfrm>
          <a:prstGeom prst="rect">
            <a:avLst/>
          </a:prstGeom>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640" y="1373773"/>
            <a:ext cx="4461697" cy="3346273"/>
          </a:xfrm>
          <a:prstGeom prst="rect">
            <a:avLst/>
          </a:prstGeom>
        </p:spPr>
      </p:pic>
      <p:sp>
        <p:nvSpPr>
          <p:cNvPr id="20" name="文本框 19"/>
          <p:cNvSpPr txBox="1"/>
          <p:nvPr/>
        </p:nvSpPr>
        <p:spPr>
          <a:xfrm>
            <a:off x="2968530" y="4926879"/>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所有数据</a:t>
            </a:r>
            <a:endParaRPr lang="en-US" altLang="zh-CN"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8465272" y="4926879"/>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去掉异常点</a:t>
            </a:r>
            <a:endParaRPr lang="en-US" altLang="zh-CN"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1379237" y="5503044"/>
            <a:ext cx="4891083" cy="1015663"/>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不同文件系统</a:t>
            </a:r>
            <a:r>
              <a:rPr lang="zh-CN" altLang="en-US" sz="2000" dirty="0">
                <a:solidFill>
                  <a:srgbClr val="FF0000"/>
                </a:solidFill>
                <a:latin typeface="微软雅黑" panose="020B0503020204020204" pitchFamily="34" charset="-122"/>
                <a:ea typeface="微软雅黑" panose="020B0503020204020204" pitchFamily="34" charset="-122"/>
              </a:rPr>
              <a:t>元数据</a:t>
            </a:r>
            <a:r>
              <a:rPr lang="zh-CN" altLang="en-US" sz="2000" dirty="0">
                <a:latin typeface="微软雅黑" panose="020B0503020204020204" pitchFamily="34" charset="-122"/>
                <a:ea typeface="微软雅黑" panose="020B0503020204020204" pitchFamily="34" charset="-122"/>
              </a:rPr>
              <a:t>读取速率差异较大</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en-US" altLang="zh-CN" sz="2000" dirty="0" err="1">
                <a:latin typeface="微软雅黑" panose="020B0503020204020204" pitchFamily="34" charset="-122"/>
                <a:ea typeface="微软雅黑" panose="020B0503020204020204" pitchFamily="34" charset="-122"/>
              </a:rPr>
              <a:t>ntfs</a:t>
            </a:r>
            <a:r>
              <a:rPr lang="zh-CN" altLang="en-US" sz="2000" dirty="0">
                <a:latin typeface="微软雅黑" panose="020B0503020204020204" pitchFamily="34" charset="-122"/>
                <a:ea typeface="微软雅黑" panose="020B0503020204020204" pitchFamily="34" charset="-122"/>
              </a:rPr>
              <a:t>的读取速率较快</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641972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r>
              <a:rPr lang="en-US" altLang="zh-CN" sz="3200" dirty="0">
                <a:latin typeface="微软雅黑" panose="020B0503020204020204" pitchFamily="34" charset="-122"/>
                <a:ea typeface="微软雅黑" panose="020B0503020204020204" pitchFamily="34" charset="-122"/>
                <a:cs typeface="+mn-ea"/>
                <a:sym typeface="+mn-lt"/>
              </a:rPr>
              <a:t>——</a:t>
            </a:r>
            <a:r>
              <a:rPr lang="zh-CN" altLang="en-US" sz="3200" dirty="0">
                <a:latin typeface="微软雅黑" panose="020B0503020204020204" pitchFamily="34" charset="-122"/>
                <a:ea typeface="微软雅黑" panose="020B0503020204020204" pitchFamily="34" charset="-122"/>
                <a:cs typeface="+mn-ea"/>
                <a:sym typeface="+mn-lt"/>
              </a:rPr>
              <a:t>结果分析</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8968441" y="2070427"/>
            <a:ext cx="3327706"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第一次</a:t>
            </a:r>
            <a:r>
              <a:rPr lang="en-US" altLang="zh-CN" sz="2000" dirty="0" err="1">
                <a:latin typeface="微软雅黑" panose="020B0503020204020204" pitchFamily="34" charset="-122"/>
                <a:ea typeface="微软雅黑" panose="020B0503020204020204" pitchFamily="34" charset="-122"/>
              </a:rPr>
              <a:t>vfs_read</a:t>
            </a:r>
            <a:r>
              <a:rPr lang="zh-CN" altLang="en-US" sz="2000" dirty="0">
                <a:latin typeface="微软雅黑" panose="020B0503020204020204" pitchFamily="34" charset="-122"/>
                <a:ea typeface="微软雅黑" panose="020B0503020204020204" pitchFamily="34" charset="-122"/>
              </a:rPr>
              <a:t>时间过长</a:t>
            </a:r>
            <a:endParaRPr lang="en-US" altLang="zh-CN"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8968441" y="3006459"/>
            <a:ext cx="3327706" cy="400110"/>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中途可能发生进程调度</a:t>
            </a:r>
            <a:endParaRPr lang="en-US" altLang="zh-CN"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8986370" y="3893773"/>
            <a:ext cx="3418000" cy="400110"/>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导致该次测得的时间不准</a:t>
            </a:r>
            <a:endParaRPr lang="en-US" altLang="zh-CN" sz="20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838201" y="3015560"/>
            <a:ext cx="7874405" cy="1765391"/>
          </a:xfrm>
          <a:prstGeom prst="rect">
            <a:avLst/>
          </a:prstGeom>
        </p:spPr>
      </p:pic>
      <p:pic>
        <p:nvPicPr>
          <p:cNvPr id="16" name="图片 15"/>
          <p:cNvPicPr>
            <a:picLocks noChangeAspect="1"/>
          </p:cNvPicPr>
          <p:nvPr/>
        </p:nvPicPr>
        <p:blipFill>
          <a:blip r:embed="rId2"/>
          <a:stretch>
            <a:fillRect/>
          </a:stretch>
        </p:blipFill>
        <p:spPr>
          <a:xfrm>
            <a:off x="838200" y="1105256"/>
            <a:ext cx="7874405" cy="1765391"/>
          </a:xfrm>
          <a:prstGeom prst="rect">
            <a:avLst/>
          </a:prstGeom>
        </p:spPr>
      </p:pic>
      <p:pic>
        <p:nvPicPr>
          <p:cNvPr id="17" name="图片 16"/>
          <p:cNvPicPr>
            <a:picLocks noChangeAspect="1"/>
          </p:cNvPicPr>
          <p:nvPr/>
        </p:nvPicPr>
        <p:blipFill>
          <a:blip r:embed="rId3"/>
          <a:stretch>
            <a:fillRect/>
          </a:stretch>
        </p:blipFill>
        <p:spPr>
          <a:xfrm>
            <a:off x="838201" y="4910080"/>
            <a:ext cx="7874405" cy="1765391"/>
          </a:xfrm>
          <a:prstGeom prst="rect">
            <a:avLst/>
          </a:prstGeom>
        </p:spPr>
      </p:pic>
      <p:sp>
        <p:nvSpPr>
          <p:cNvPr id="18" name="文本框 17"/>
          <p:cNvSpPr txBox="1"/>
          <p:nvPr/>
        </p:nvSpPr>
        <p:spPr>
          <a:xfrm>
            <a:off x="5310841" y="1059425"/>
            <a:ext cx="510076"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fat</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221194" y="2999776"/>
            <a:ext cx="646331" cy="400110"/>
          </a:xfrm>
          <a:prstGeom prst="rect">
            <a:avLst/>
          </a:prstGeom>
          <a:noFill/>
        </p:spPr>
        <p:txBody>
          <a:bodyPr wrap="none" rtlCol="0">
            <a:spAutoFit/>
          </a:bodyPr>
          <a:lstStyle/>
          <a:p>
            <a:r>
              <a:rPr lang="en-US" altLang="zh-CN" sz="2000" dirty="0" err="1">
                <a:solidFill>
                  <a:srgbClr val="FF0000"/>
                </a:solidFill>
                <a:latin typeface="微软雅黑" panose="020B0503020204020204" pitchFamily="34" charset="-122"/>
                <a:ea typeface="微软雅黑" panose="020B0503020204020204" pitchFamily="34" charset="-122"/>
              </a:rPr>
              <a:t>ntfs</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217399" y="4803517"/>
            <a:ext cx="707245" cy="400110"/>
          </a:xfrm>
          <a:prstGeom prst="rect">
            <a:avLst/>
          </a:prstGeom>
          <a:noFill/>
        </p:spPr>
        <p:txBody>
          <a:bodyPr wrap="non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ext4</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641972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3" name="标题 1"/>
          <p:cNvSpPr txBox="1"/>
          <p:nvPr/>
        </p:nvSpPr>
        <p:spPr>
          <a:xfrm>
            <a:off x="378069" y="1027907"/>
            <a:ext cx="6769963" cy="8905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实验改进</a:t>
            </a:r>
            <a:endParaRPr lang="zh-CN" altLang="en-US" dirty="0">
              <a:solidFill>
                <a:srgbClr val="FF0000"/>
              </a:solidFill>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30641" y="1255681"/>
            <a:ext cx="5680139" cy="1339534"/>
          </a:xfrm>
          <a:prstGeom prst="rect">
            <a:avLst/>
          </a:prstGeom>
        </p:spPr>
      </p:pic>
      <p:pic>
        <p:nvPicPr>
          <p:cNvPr id="20" name="图片 19"/>
          <p:cNvPicPr>
            <a:picLocks noChangeAspect="1"/>
          </p:cNvPicPr>
          <p:nvPr/>
        </p:nvPicPr>
        <p:blipFill rotWithShape="1">
          <a:blip r:embed="rId2">
            <a:extLst>
              <a:ext uri="{28A0092B-C50C-407E-A947-70E740481C1C}">
                <a14:useLocalDpi xmlns:a14="http://schemas.microsoft.com/office/drawing/2010/main" val="0"/>
              </a:ext>
            </a:extLst>
          </a:blip>
          <a:srcRect b="54001"/>
          <a:stretch>
            <a:fillRect/>
          </a:stretch>
        </p:blipFill>
        <p:spPr>
          <a:xfrm>
            <a:off x="2930641" y="2890903"/>
            <a:ext cx="6285939" cy="1571906"/>
          </a:xfrm>
          <a:prstGeom prst="rect">
            <a:avLst/>
          </a:prstGeom>
        </p:spPr>
      </p:pic>
      <p:pic>
        <p:nvPicPr>
          <p:cNvPr id="21" name="图片 20"/>
          <p:cNvPicPr>
            <a:picLocks noChangeAspect="1"/>
          </p:cNvPicPr>
          <p:nvPr/>
        </p:nvPicPr>
        <p:blipFill rotWithShape="1">
          <a:blip r:embed="rId2">
            <a:extLst>
              <a:ext uri="{28A0092B-C50C-407E-A947-70E740481C1C}">
                <a14:useLocalDpi xmlns:a14="http://schemas.microsoft.com/office/drawing/2010/main" val="0"/>
              </a:ext>
            </a:extLst>
          </a:blip>
          <a:srcRect t="47382"/>
          <a:stretch>
            <a:fillRect/>
          </a:stretch>
        </p:blipFill>
        <p:spPr>
          <a:xfrm>
            <a:off x="2930641" y="4153244"/>
            <a:ext cx="6285939" cy="1798092"/>
          </a:xfrm>
          <a:prstGeom prst="rect">
            <a:avLst/>
          </a:prstGeom>
        </p:spPr>
      </p:pic>
      <p:sp>
        <p:nvSpPr>
          <p:cNvPr id="23" name="矩形 22"/>
          <p:cNvSpPr/>
          <p:nvPr/>
        </p:nvSpPr>
        <p:spPr>
          <a:xfrm>
            <a:off x="0" y="6252557"/>
            <a:ext cx="12192000" cy="708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rgbClr val="FF0000"/>
                </a:solidFill>
                <a:latin typeface="微软雅黑" panose="020B0503020204020204" pitchFamily="34" charset="-122"/>
                <a:ea typeface="微软雅黑" panose="020B0503020204020204" pitchFamily="34" charset="-122"/>
              </a:rPr>
              <a:t>改进方案：关闭中断</a:t>
            </a:r>
            <a:endParaRPr lang="zh-CN" altLang="en-US" sz="2200" dirty="0">
              <a:solidFill>
                <a:srgbClr val="FF0000"/>
              </a:solidFill>
              <a:latin typeface="微软雅黑" panose="020B0503020204020204" pitchFamily="34" charset="-122"/>
              <a:ea typeface="微软雅黑" panose="020B0503020204020204" pitchFamily="34" charset="-122"/>
            </a:endParaRPr>
          </a:p>
        </p:txBody>
      </p:sp>
      <p:cxnSp>
        <p:nvCxnSpPr>
          <p:cNvPr id="26" name="直接箭头连接符 25"/>
          <p:cNvCxnSpPr/>
          <p:nvPr/>
        </p:nvCxnSpPr>
        <p:spPr>
          <a:xfrm flipH="1">
            <a:off x="4083728" y="2595215"/>
            <a:ext cx="1393794" cy="725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073610" y="2581244"/>
            <a:ext cx="1534553" cy="730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641972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1" name="标题 1"/>
          <p:cNvSpPr txBox="1"/>
          <p:nvPr/>
        </p:nvSpPr>
        <p:spPr>
          <a:xfrm>
            <a:off x="649663" y="801760"/>
            <a:ext cx="7506810" cy="7752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中断函数</a:t>
            </a:r>
            <a:endParaRPr lang="zh-CN" altLang="en-US" dirty="0">
              <a:solidFill>
                <a:srgbClr val="FF0000"/>
              </a:solidFill>
            </a:endParaRPr>
          </a:p>
        </p:txBody>
      </p:sp>
      <p:pic>
        <p:nvPicPr>
          <p:cNvPr id="12" name="图片 11"/>
          <p:cNvPicPr>
            <a:picLocks noChangeAspect="1"/>
          </p:cNvPicPr>
          <p:nvPr/>
        </p:nvPicPr>
        <p:blipFill rotWithShape="1">
          <a:blip r:embed="rId1"/>
          <a:srcRect b="50000"/>
          <a:stretch>
            <a:fillRect/>
          </a:stretch>
        </p:blipFill>
        <p:spPr>
          <a:xfrm>
            <a:off x="1204345" y="2032881"/>
            <a:ext cx="5035090" cy="1019158"/>
          </a:xfrm>
          <a:prstGeom prst="rect">
            <a:avLst/>
          </a:prstGeom>
        </p:spPr>
      </p:pic>
      <p:sp>
        <p:nvSpPr>
          <p:cNvPr id="14" name="文本框 13"/>
          <p:cNvSpPr txBox="1"/>
          <p:nvPr/>
        </p:nvSpPr>
        <p:spPr>
          <a:xfrm>
            <a:off x="1204345" y="1386571"/>
            <a:ext cx="3869680"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关中断</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local_irq_</a:t>
            </a:r>
            <a:r>
              <a:rPr lang="en-US" altLang="zh-CN" sz="2000" dirty="0" err="1">
                <a:solidFill>
                  <a:srgbClr val="FF0000"/>
                </a:solidFill>
                <a:latin typeface="微软雅黑" panose="020B0503020204020204" pitchFamily="34" charset="-122"/>
                <a:ea typeface="微软雅黑" panose="020B0503020204020204" pitchFamily="34" charset="-122"/>
              </a:rPr>
              <a:t>disable</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rotWithShape="1">
          <a:blip r:embed="rId1"/>
          <a:srcRect t="50000"/>
          <a:stretch>
            <a:fillRect/>
          </a:stretch>
        </p:blipFill>
        <p:spPr>
          <a:xfrm>
            <a:off x="6681780" y="2032881"/>
            <a:ext cx="5035090" cy="1019158"/>
          </a:xfrm>
          <a:prstGeom prst="rect">
            <a:avLst/>
          </a:prstGeom>
        </p:spPr>
      </p:pic>
      <p:sp>
        <p:nvSpPr>
          <p:cNvPr id="16" name="文本框 15"/>
          <p:cNvSpPr txBox="1"/>
          <p:nvPr/>
        </p:nvSpPr>
        <p:spPr>
          <a:xfrm>
            <a:off x="6681780" y="1358291"/>
            <a:ext cx="3869680"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开中断</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local_irq_</a:t>
            </a:r>
            <a:r>
              <a:rPr lang="en-US" altLang="zh-CN" sz="2000" dirty="0" err="1">
                <a:solidFill>
                  <a:srgbClr val="FF0000"/>
                </a:solidFill>
                <a:latin typeface="微软雅黑" panose="020B0503020204020204" pitchFamily="34" charset="-122"/>
                <a:ea typeface="微软雅黑" panose="020B0503020204020204" pitchFamily="34" charset="-122"/>
              </a:rPr>
              <a:t>enable</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204345" y="3368144"/>
            <a:ext cx="3869680"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在模块进行测试</a:t>
            </a:r>
            <a:endParaRPr lang="en-US" altLang="zh-CN" sz="20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tretch>
            <a:fillRect/>
          </a:stretch>
        </p:blipFill>
        <p:spPr>
          <a:xfrm>
            <a:off x="1204345" y="4056078"/>
            <a:ext cx="3797961" cy="1806075"/>
          </a:xfrm>
          <a:prstGeom prst="rect">
            <a:avLst/>
          </a:prstGeom>
        </p:spPr>
      </p:pic>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r="24801" b="35657"/>
          <a:stretch>
            <a:fillRect/>
          </a:stretch>
        </p:blipFill>
        <p:spPr>
          <a:xfrm>
            <a:off x="4739247" y="4056078"/>
            <a:ext cx="7330205" cy="1887718"/>
          </a:xfrm>
          <a:prstGeom prst="rect">
            <a:avLst/>
          </a:prstGeom>
        </p:spPr>
      </p:pic>
      <p:sp>
        <p:nvSpPr>
          <p:cNvPr id="25" name="矩形 24"/>
          <p:cNvSpPr/>
          <p:nvPr/>
        </p:nvSpPr>
        <p:spPr>
          <a:xfrm>
            <a:off x="0" y="6299691"/>
            <a:ext cx="12192000" cy="708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好像没有效果</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641972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3" name="标题 1"/>
          <p:cNvSpPr txBox="1"/>
          <p:nvPr/>
        </p:nvSpPr>
        <p:spPr>
          <a:xfrm>
            <a:off x="970175" y="935218"/>
            <a:ext cx="4195439" cy="7670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中断标志位</a:t>
            </a:r>
            <a:endParaRPr lang="zh-CN" altLang="en-US" dirty="0">
              <a:solidFill>
                <a:srgbClr val="FF0000"/>
              </a:solidFill>
            </a:endParaRPr>
          </a:p>
        </p:txBody>
      </p:sp>
      <p:sp>
        <p:nvSpPr>
          <p:cNvPr id="19" name="文本框 18"/>
          <p:cNvSpPr txBox="1"/>
          <p:nvPr/>
        </p:nvSpPr>
        <p:spPr>
          <a:xfrm>
            <a:off x="836699" y="4513275"/>
            <a:ext cx="2443828"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获取</a:t>
            </a:r>
            <a:r>
              <a:rPr lang="en-US" altLang="zh-CN" sz="2000" dirty="0" err="1">
                <a:latin typeface="微软雅黑" panose="020B0503020204020204" pitchFamily="34" charset="-122"/>
                <a:ea typeface="微软雅黑" panose="020B0503020204020204" pitchFamily="34" charset="-122"/>
              </a:rPr>
              <a:t>eflags</a:t>
            </a:r>
            <a:r>
              <a:rPr lang="zh-CN" altLang="en-US" sz="2000" dirty="0">
                <a:latin typeface="微软雅黑" panose="020B0503020204020204" pitchFamily="34" charset="-122"/>
                <a:ea typeface="微软雅黑" panose="020B0503020204020204" pitchFamily="34" charset="-122"/>
              </a:rPr>
              <a:t>的值</a:t>
            </a:r>
            <a:endParaRPr lang="en-US" altLang="zh-CN" sz="20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stretch>
            <a:fillRect/>
          </a:stretch>
        </p:blipFill>
        <p:spPr>
          <a:xfrm>
            <a:off x="2058613" y="5100882"/>
            <a:ext cx="7280857" cy="1589377"/>
          </a:xfrm>
          <a:prstGeom prst="rect">
            <a:avLst/>
          </a:prstGeom>
        </p:spPr>
      </p:pic>
      <p:pic>
        <p:nvPicPr>
          <p:cNvPr id="21" name="图片 20"/>
          <p:cNvPicPr>
            <a:picLocks noChangeAspect="1"/>
          </p:cNvPicPr>
          <p:nvPr/>
        </p:nvPicPr>
        <p:blipFill rotWithShape="1">
          <a:blip r:embed="rId2">
            <a:extLst>
              <a:ext uri="{28A0092B-C50C-407E-A947-70E740481C1C}">
                <a14:useLocalDpi xmlns:a14="http://schemas.microsoft.com/office/drawing/2010/main" val="0"/>
              </a:ext>
            </a:extLst>
          </a:blip>
          <a:srcRect b="41488"/>
          <a:stretch>
            <a:fillRect/>
          </a:stretch>
        </p:blipFill>
        <p:spPr>
          <a:xfrm>
            <a:off x="2058613" y="2301671"/>
            <a:ext cx="7145195" cy="2012353"/>
          </a:xfrm>
          <a:prstGeom prst="rect">
            <a:avLst/>
          </a:prstGeom>
        </p:spPr>
      </p:pic>
      <p:sp>
        <p:nvSpPr>
          <p:cNvPr id="23" name="矩形 22"/>
          <p:cNvSpPr/>
          <p:nvPr/>
        </p:nvSpPr>
        <p:spPr>
          <a:xfrm>
            <a:off x="6532775" y="2493161"/>
            <a:ext cx="263951" cy="97096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 name="文本框 25"/>
          <p:cNvSpPr txBox="1"/>
          <p:nvPr/>
        </p:nvSpPr>
        <p:spPr>
          <a:xfrm>
            <a:off x="836699" y="1801936"/>
            <a:ext cx="2443828" cy="400110"/>
          </a:xfrm>
          <a:prstGeom prst="rect">
            <a:avLst/>
          </a:prstGeom>
          <a:noFill/>
        </p:spPr>
        <p:txBody>
          <a:bodyPr wrap="square">
            <a:spAutoFit/>
          </a:bodyPr>
          <a:lstStyle/>
          <a:p>
            <a:pPr marL="342900" indent="-342900">
              <a:buFont typeface="Wingdings" panose="05000000000000000000" pitchFamily="2" charset="2"/>
              <a:buChar char="p"/>
            </a:pPr>
            <a:r>
              <a:rPr lang="en-US" altLang="zh-CN" sz="2000" dirty="0" err="1">
                <a:latin typeface="微软雅黑" panose="020B0503020204020204" pitchFamily="34" charset="-122"/>
                <a:ea typeface="微软雅黑" panose="020B0503020204020204" pitchFamily="34" charset="-122"/>
              </a:rPr>
              <a:t>eflags</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结构</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641972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0" name="标题 1"/>
          <p:cNvSpPr txBox="1"/>
          <p:nvPr/>
        </p:nvSpPr>
        <p:spPr>
          <a:xfrm>
            <a:off x="814872" y="858592"/>
            <a:ext cx="6912006" cy="8670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检查标志位</a:t>
            </a:r>
            <a:endParaRPr lang="zh-CN" altLang="en-US" dirty="0">
              <a:solidFill>
                <a:srgbClr val="FF0000"/>
              </a:solidFill>
            </a:endParaRPr>
          </a:p>
        </p:txBody>
      </p:sp>
      <p:sp>
        <p:nvSpPr>
          <p:cNvPr id="11" name="文本框 10"/>
          <p:cNvSpPr txBox="1"/>
          <p:nvPr/>
        </p:nvSpPr>
        <p:spPr>
          <a:xfrm>
            <a:off x="814872" y="4199194"/>
            <a:ext cx="4880059"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solidFill>
                  <a:srgbClr val="FF0000"/>
                </a:solidFill>
                <a:latin typeface="微软雅黑" panose="020B0503020204020204" pitchFamily="34" charset="-122"/>
                <a:ea typeface="微软雅黑" panose="020B0503020204020204" pitchFamily="34" charset="-122"/>
              </a:rPr>
              <a:t>结果</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关中断函数</a:t>
            </a:r>
            <a:r>
              <a:rPr lang="zh-CN" altLang="en-US" sz="2000" dirty="0">
                <a:solidFill>
                  <a:srgbClr val="FF0000"/>
                </a:solidFill>
                <a:latin typeface="微软雅黑" panose="020B0503020204020204" pitchFamily="34" charset="-122"/>
                <a:ea typeface="微软雅黑" panose="020B0503020204020204" pitchFamily="34" charset="-122"/>
              </a:rPr>
              <a:t>可以</a:t>
            </a:r>
            <a:r>
              <a:rPr lang="zh-CN" altLang="en-US" sz="2000" dirty="0">
                <a:latin typeface="微软雅黑" panose="020B0503020204020204" pitchFamily="34" charset="-122"/>
                <a:ea typeface="微软雅黑" panose="020B0503020204020204" pitchFamily="34" charset="-122"/>
              </a:rPr>
              <a:t>使标志位置</a:t>
            </a:r>
            <a:r>
              <a:rPr lang="en-US" altLang="zh-CN" sz="2000" dirty="0">
                <a:latin typeface="微软雅黑" panose="020B0503020204020204" pitchFamily="34" charset="-122"/>
                <a:ea typeface="微软雅黑" panose="020B0503020204020204" pitchFamily="34" charset="-122"/>
              </a:rPr>
              <a:t>0</a:t>
            </a:r>
            <a:endParaRPr lang="en-US" altLang="zh-CN"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725849" y="1559493"/>
            <a:ext cx="5144811"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测试代码：</a:t>
            </a:r>
            <a:r>
              <a:rPr lang="zh-CN" altLang="en-US" sz="2000" dirty="0">
                <a:latin typeface="微软雅黑" panose="020B0503020204020204" pitchFamily="34" charset="-122"/>
                <a:ea typeface="微软雅黑" panose="020B0503020204020204" pitchFamily="34" charset="-122"/>
              </a:rPr>
              <a:t>在关中断前后检测</a:t>
            </a:r>
            <a:r>
              <a:rPr lang="en-US" altLang="zh-CN" sz="2000" dirty="0">
                <a:solidFill>
                  <a:srgbClr val="FF0000"/>
                </a:solidFill>
                <a:latin typeface="微软雅黑" panose="020B0503020204020204" pitchFamily="34" charset="-122"/>
                <a:ea typeface="微软雅黑" panose="020B0503020204020204" pitchFamily="34" charset="-122"/>
              </a:rPr>
              <a:t>IF</a:t>
            </a:r>
            <a:r>
              <a:rPr lang="zh-CN" altLang="en-US" sz="2000" dirty="0">
                <a:solidFill>
                  <a:srgbClr val="FF0000"/>
                </a:solidFill>
                <a:latin typeface="微软雅黑" panose="020B0503020204020204" pitchFamily="34" charset="-122"/>
                <a:ea typeface="微软雅黑" panose="020B0503020204020204" pitchFamily="34" charset="-122"/>
              </a:rPr>
              <a:t>标志位</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2442230" y="2170165"/>
            <a:ext cx="6505401" cy="1935638"/>
          </a:xfrm>
          <a:prstGeom prst="rect">
            <a:avLst/>
          </a:prstGeom>
        </p:spPr>
      </p:pic>
      <p:pic>
        <p:nvPicPr>
          <p:cNvPr id="15" name="图片 14"/>
          <p:cNvPicPr>
            <a:picLocks noChangeAspect="1"/>
          </p:cNvPicPr>
          <p:nvPr/>
        </p:nvPicPr>
        <p:blipFill>
          <a:blip r:embed="rId2"/>
          <a:stretch>
            <a:fillRect/>
          </a:stretch>
        </p:blipFill>
        <p:spPr>
          <a:xfrm>
            <a:off x="1363566" y="4885586"/>
            <a:ext cx="4507094" cy="1113822"/>
          </a:xfrm>
          <a:prstGeom prst="rect">
            <a:avLst/>
          </a:prstGeom>
        </p:spPr>
      </p:pic>
      <p:pic>
        <p:nvPicPr>
          <p:cNvPr id="16" name="图片 15"/>
          <p:cNvPicPr>
            <a:picLocks noChangeAspect="1"/>
          </p:cNvPicPr>
          <p:nvPr/>
        </p:nvPicPr>
        <p:blipFill>
          <a:blip r:embed="rId3"/>
          <a:stretch>
            <a:fillRect/>
          </a:stretch>
        </p:blipFill>
        <p:spPr>
          <a:xfrm>
            <a:off x="6527230" y="4885586"/>
            <a:ext cx="4507091" cy="1113822"/>
          </a:xfrm>
          <a:prstGeom prst="rect">
            <a:avLst/>
          </a:prstGeom>
        </p:spPr>
      </p:pic>
      <p:sp>
        <p:nvSpPr>
          <p:cNvPr id="17" name="矩形 16"/>
          <p:cNvSpPr/>
          <p:nvPr/>
        </p:nvSpPr>
        <p:spPr>
          <a:xfrm>
            <a:off x="0" y="6299691"/>
            <a:ext cx="12192000" cy="708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rgbClr val="FF0000"/>
                </a:solidFill>
                <a:latin typeface="微软雅黑" panose="020B0503020204020204" pitchFamily="34" charset="-122"/>
                <a:ea typeface="微软雅黑" panose="020B0503020204020204" pitchFamily="34" charset="-122"/>
              </a:rPr>
              <a:t>猜测</a:t>
            </a:r>
            <a:r>
              <a:rPr lang="zh-CN" altLang="en-US" sz="2200" dirty="0">
                <a:latin typeface="微软雅黑" panose="020B0503020204020204" pitchFamily="34" charset="-122"/>
                <a:ea typeface="微软雅黑" panose="020B0503020204020204" pitchFamily="34" charset="-122"/>
              </a:rPr>
              <a:t>：可能在其他函数打开了中断</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641972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25" name="标题 1"/>
          <p:cNvSpPr txBox="1"/>
          <p:nvPr/>
        </p:nvSpPr>
        <p:spPr>
          <a:xfrm>
            <a:off x="698082" y="807924"/>
            <a:ext cx="6912006" cy="6313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检查标志位</a:t>
            </a:r>
            <a:endParaRPr lang="zh-CN" altLang="en-US" dirty="0">
              <a:solidFill>
                <a:srgbClr val="FF0000"/>
              </a:solidFill>
            </a:endParaRPr>
          </a:p>
        </p:txBody>
      </p:sp>
      <p:sp>
        <p:nvSpPr>
          <p:cNvPr id="26" name="文本框 25"/>
          <p:cNvSpPr txBox="1"/>
          <p:nvPr/>
        </p:nvSpPr>
        <p:spPr>
          <a:xfrm>
            <a:off x="830459" y="4027621"/>
            <a:ext cx="4880059"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结果：</a:t>
            </a:r>
            <a:r>
              <a:rPr lang="zh-CN" altLang="en-US" sz="2000" dirty="0">
                <a:latin typeface="微软雅黑" panose="020B0503020204020204" pitchFamily="34" charset="-122"/>
                <a:ea typeface="微软雅黑" panose="020B0503020204020204" pitchFamily="34" charset="-122"/>
              </a:rPr>
              <a:t>关中断函数</a:t>
            </a:r>
            <a:r>
              <a:rPr lang="zh-CN" altLang="en-US" sz="2000" dirty="0">
                <a:solidFill>
                  <a:srgbClr val="FF0000"/>
                </a:solidFill>
                <a:latin typeface="微软雅黑" panose="020B0503020204020204" pitchFamily="34" charset="-122"/>
                <a:ea typeface="微软雅黑" panose="020B0503020204020204" pitchFamily="34" charset="-122"/>
              </a:rPr>
              <a:t>可以</a:t>
            </a:r>
            <a:r>
              <a:rPr lang="zh-CN" altLang="en-US" sz="2000" dirty="0">
                <a:latin typeface="微软雅黑" panose="020B0503020204020204" pitchFamily="34" charset="-122"/>
                <a:ea typeface="微软雅黑" panose="020B0503020204020204" pitchFamily="34" charset="-122"/>
              </a:rPr>
              <a:t>使标志位置</a:t>
            </a:r>
            <a:r>
              <a:rPr lang="en-US" altLang="zh-CN" sz="2000" dirty="0">
                <a:latin typeface="微软雅黑" panose="020B0503020204020204" pitchFamily="34" charset="-122"/>
                <a:ea typeface="微软雅黑" panose="020B0503020204020204" pitchFamily="34" charset="-122"/>
              </a:rPr>
              <a:t>0</a:t>
            </a:r>
            <a:endParaRPr lang="en-US" altLang="zh-CN" sz="20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98082" y="1422080"/>
            <a:ext cx="5144811"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测试代码：</a:t>
            </a:r>
            <a:r>
              <a:rPr lang="zh-CN" altLang="en-US" sz="2000" dirty="0">
                <a:latin typeface="微软雅黑" panose="020B0503020204020204" pitchFamily="34" charset="-122"/>
                <a:ea typeface="微软雅黑" panose="020B0503020204020204" pitchFamily="34" charset="-122"/>
              </a:rPr>
              <a:t>在关中断前后检测</a:t>
            </a:r>
            <a:r>
              <a:rPr lang="en-US" altLang="zh-CN" sz="2000" dirty="0">
                <a:solidFill>
                  <a:srgbClr val="FF0000"/>
                </a:solidFill>
                <a:latin typeface="微软雅黑" panose="020B0503020204020204" pitchFamily="34" charset="-122"/>
                <a:ea typeface="微软雅黑" panose="020B0503020204020204" pitchFamily="34" charset="-122"/>
              </a:rPr>
              <a:t>IF</a:t>
            </a:r>
            <a:r>
              <a:rPr lang="zh-CN" altLang="en-US" sz="2000" dirty="0">
                <a:solidFill>
                  <a:srgbClr val="FF0000"/>
                </a:solidFill>
                <a:latin typeface="微软雅黑" panose="020B0503020204020204" pitchFamily="34" charset="-122"/>
                <a:ea typeface="微软雅黑" panose="020B0503020204020204" pitchFamily="34" charset="-122"/>
              </a:rPr>
              <a:t>标志位</a:t>
            </a:r>
            <a:endParaRPr lang="en-US" altLang="zh-CN" sz="2000" dirty="0">
              <a:solidFill>
                <a:srgbClr val="FF0000"/>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1"/>
          <a:stretch>
            <a:fillRect/>
          </a:stretch>
        </p:blipFill>
        <p:spPr>
          <a:xfrm>
            <a:off x="2457817" y="1956074"/>
            <a:ext cx="6505401" cy="1935638"/>
          </a:xfrm>
          <a:prstGeom prst="rect">
            <a:avLst/>
          </a:prstGeom>
        </p:spPr>
      </p:pic>
      <p:pic>
        <p:nvPicPr>
          <p:cNvPr id="29" name="图片 28"/>
          <p:cNvPicPr>
            <a:picLocks noChangeAspect="1"/>
          </p:cNvPicPr>
          <p:nvPr/>
        </p:nvPicPr>
        <p:blipFill>
          <a:blip r:embed="rId2"/>
          <a:stretch>
            <a:fillRect/>
          </a:stretch>
        </p:blipFill>
        <p:spPr>
          <a:xfrm>
            <a:off x="1363566" y="4671647"/>
            <a:ext cx="4507094" cy="1113822"/>
          </a:xfrm>
          <a:prstGeom prst="rect">
            <a:avLst/>
          </a:prstGeom>
        </p:spPr>
      </p:pic>
      <p:pic>
        <p:nvPicPr>
          <p:cNvPr id="30" name="图片 29"/>
          <p:cNvPicPr>
            <a:picLocks noChangeAspect="1"/>
          </p:cNvPicPr>
          <p:nvPr/>
        </p:nvPicPr>
        <p:blipFill>
          <a:blip r:embed="rId3"/>
          <a:stretch>
            <a:fillRect/>
          </a:stretch>
        </p:blipFill>
        <p:spPr>
          <a:xfrm>
            <a:off x="6508376" y="4671647"/>
            <a:ext cx="4507091" cy="1113822"/>
          </a:xfrm>
          <a:prstGeom prst="rect">
            <a:avLst/>
          </a:prstGeom>
        </p:spPr>
      </p:pic>
      <p:sp>
        <p:nvSpPr>
          <p:cNvPr id="31" name="矩形 30"/>
          <p:cNvSpPr/>
          <p:nvPr/>
        </p:nvSpPr>
        <p:spPr>
          <a:xfrm>
            <a:off x="0" y="6299691"/>
            <a:ext cx="12192000" cy="708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rgbClr val="FF0000"/>
                </a:solidFill>
                <a:latin typeface="微软雅黑" panose="020B0503020204020204" pitchFamily="34" charset="-122"/>
                <a:ea typeface="微软雅黑" panose="020B0503020204020204" pitchFamily="34" charset="-122"/>
              </a:rPr>
              <a:t>原因分析</a:t>
            </a:r>
            <a:r>
              <a:rPr lang="zh-CN" altLang="en-US" sz="2200" dirty="0">
                <a:latin typeface="微软雅黑" panose="020B0503020204020204" pitchFamily="34" charset="-122"/>
                <a:ea typeface="微软雅黑" panose="020B0503020204020204" pitchFamily="34" charset="-122"/>
              </a:rPr>
              <a:t>：可能在其他函数打开了中断</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641972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1" name="标题 1"/>
          <p:cNvSpPr txBox="1"/>
          <p:nvPr/>
        </p:nvSpPr>
        <p:spPr>
          <a:xfrm>
            <a:off x="894760" y="950177"/>
            <a:ext cx="6912006" cy="8670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分析</a:t>
            </a:r>
            <a:endParaRPr lang="zh-CN" altLang="en-US" dirty="0">
              <a:solidFill>
                <a:srgbClr val="FF0000"/>
              </a:solidFill>
            </a:endParaRPr>
          </a:p>
        </p:txBody>
      </p:sp>
      <p:sp>
        <p:nvSpPr>
          <p:cNvPr id="12" name="矩形 11"/>
          <p:cNvSpPr/>
          <p:nvPr/>
        </p:nvSpPr>
        <p:spPr>
          <a:xfrm>
            <a:off x="0" y="6299691"/>
            <a:ext cx="12192000" cy="708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rgbClr val="FF0000"/>
                </a:solidFill>
                <a:latin typeface="微软雅黑" panose="020B0503020204020204" pitchFamily="34" charset="-122"/>
                <a:ea typeface="微软雅黑" panose="020B0503020204020204" pitchFamily="34" charset="-122"/>
              </a:rPr>
              <a:t>原因分析</a:t>
            </a:r>
            <a:r>
              <a:rPr lang="zh-CN" altLang="en-US" sz="2200" dirty="0">
                <a:latin typeface="微软雅黑" panose="020B0503020204020204" pitchFamily="34" charset="-122"/>
                <a:ea typeface="微软雅黑" panose="020B0503020204020204" pitchFamily="34" charset="-122"/>
              </a:rPr>
              <a:t>：可能在其他函数打开了中断</a:t>
            </a:r>
            <a:endParaRPr lang="zh-CN" altLang="en-US" sz="22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589637" y="2729350"/>
            <a:ext cx="3765470" cy="1631216"/>
          </a:xfrm>
          <a:prstGeom prst="rect">
            <a:avLst/>
          </a:prstGeom>
          <a:noFill/>
        </p:spPr>
        <p:txBody>
          <a:bodyPr wrap="square">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在模块里关闭中断</a:t>
            </a: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endParaRPr lang="en-US" altLang="zh-CN" sz="2000" dirty="0">
              <a:solidFill>
                <a:srgbClr val="FF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调用其他函数进行关开中断</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最终中断被打开</a:t>
            </a:r>
            <a:endParaRPr lang="en-US" altLang="zh-CN" sz="20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23771" y="1383698"/>
            <a:ext cx="3951999" cy="467146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2" y="205449"/>
            <a:ext cx="105957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3</a:t>
            </a:r>
            <a:r>
              <a:rPr lang="zh-CN" altLang="en-US" sz="3200" dirty="0">
                <a:latin typeface="微软雅黑" panose="020B0503020204020204" pitchFamily="34" charset="-122"/>
                <a:ea typeface="微软雅黑" panose="020B0503020204020204" pitchFamily="34" charset="-122"/>
                <a:cs typeface="+mn-ea"/>
                <a:sym typeface="+mn-lt"/>
              </a:rPr>
              <a:t>、</a:t>
            </a:r>
            <a:r>
              <a:rPr lang="zh-CN" altLang="en-US" sz="3200" dirty="0"/>
              <a:t>目前较为流行的文件系统类型</a:t>
            </a:r>
            <a:r>
              <a:rPr lang="en-US" altLang="zh-CN" sz="3200" dirty="0"/>
              <a:t>——EXT2/3/4</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一</a:t>
            </a:r>
            <a:endParaRPr lang="zh-CN" altLang="en-US" sz="4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0" y="959907"/>
            <a:ext cx="7089028" cy="3348142"/>
          </a:xfrm>
          <a:prstGeom prst="rect">
            <a:avLst/>
          </a:prstGeom>
        </p:spPr>
      </p:pic>
      <p:cxnSp>
        <p:nvCxnSpPr>
          <p:cNvPr id="6" name="直接箭头连接符 5"/>
          <p:cNvCxnSpPr/>
          <p:nvPr/>
        </p:nvCxnSpPr>
        <p:spPr>
          <a:xfrm flipH="1">
            <a:off x="7089028" y="1687398"/>
            <a:ext cx="2036118" cy="59388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文本框 6"/>
          <p:cNvSpPr txBox="1"/>
          <p:nvPr/>
        </p:nvSpPr>
        <p:spPr>
          <a:xfrm>
            <a:off x="9125146" y="1456565"/>
            <a:ext cx="1018096"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EXT2</a:t>
            </a:r>
            <a:endParaRPr lang="zh-CN" altLang="en-US" sz="2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125146" y="1911458"/>
            <a:ext cx="2498102"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实现我们一些</a:t>
            </a:r>
            <a:r>
              <a:rPr lang="zh-CN" altLang="en-US" sz="1200" dirty="0">
                <a:solidFill>
                  <a:srgbClr val="FF0000"/>
                </a:solidFill>
                <a:latin typeface="微软雅黑" panose="020B0503020204020204" pitchFamily="34" charset="-122"/>
                <a:ea typeface="微软雅黑" panose="020B0503020204020204" pitchFamily="34" charset="-122"/>
              </a:rPr>
              <a:t>基础的组织结构</a:t>
            </a:r>
            <a:r>
              <a:rPr lang="zh-CN" altLang="en-US" sz="1200" dirty="0">
                <a:latin typeface="微软雅黑" panose="020B0503020204020204" pitchFamily="34" charset="-122"/>
                <a:ea typeface="微软雅黑" panose="020B0503020204020204" pitchFamily="34" charset="-122"/>
              </a:rPr>
              <a:t>，包括</a:t>
            </a:r>
            <a:r>
              <a:rPr lang="en-US" altLang="zh-CN" sz="1200" dirty="0" err="1">
                <a:latin typeface="微软雅黑" panose="020B0503020204020204" pitchFamily="34" charset="-122"/>
                <a:ea typeface="微软雅黑" panose="020B0503020204020204" pitchFamily="34" charset="-122"/>
              </a:rPr>
              <a:t>inode</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superblock……</a:t>
            </a:r>
            <a:endParaRPr lang="zh-CN" altLang="en-US" sz="1200" dirty="0">
              <a:latin typeface="微软雅黑" panose="020B0503020204020204" pitchFamily="34" charset="-122"/>
              <a:ea typeface="微软雅黑" panose="020B0503020204020204" pitchFamily="34" charset="-122"/>
            </a:endParaRPr>
          </a:p>
        </p:txBody>
      </p:sp>
      <p:sp>
        <p:nvSpPr>
          <p:cNvPr id="9" name="箭头: 下 8"/>
          <p:cNvSpPr/>
          <p:nvPr/>
        </p:nvSpPr>
        <p:spPr>
          <a:xfrm>
            <a:off x="9242981" y="2681360"/>
            <a:ext cx="782426" cy="10935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125146" y="3852273"/>
            <a:ext cx="1018096"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EXT3</a:t>
            </a:r>
            <a:endParaRPr lang="zh-CN" altLang="en-US" sz="24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125144" y="4391342"/>
            <a:ext cx="2498103"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在</a:t>
            </a:r>
            <a:r>
              <a:rPr lang="en-US" altLang="zh-CN" sz="1200" dirty="0">
                <a:latin typeface="微软雅黑" panose="020B0503020204020204" pitchFamily="34" charset="-122"/>
                <a:ea typeface="微软雅黑" panose="020B0503020204020204" pitchFamily="34" charset="-122"/>
              </a:rPr>
              <a:t>EXT2</a:t>
            </a:r>
            <a:r>
              <a:rPr lang="zh-CN" altLang="en-US" sz="1200" dirty="0">
                <a:latin typeface="微软雅黑" panose="020B0503020204020204" pitchFamily="34" charset="-122"/>
                <a:ea typeface="微软雅黑" panose="020B0503020204020204" pitchFamily="34" charset="-122"/>
              </a:rPr>
              <a:t>基础上添加了</a:t>
            </a:r>
            <a:r>
              <a:rPr lang="zh-CN" altLang="en-US" sz="1200" dirty="0">
                <a:solidFill>
                  <a:srgbClr val="FF0000"/>
                </a:solidFill>
                <a:latin typeface="微软雅黑" panose="020B0503020204020204" pitchFamily="34" charset="-122"/>
                <a:ea typeface="微软雅黑" panose="020B0503020204020204" pitchFamily="34" charset="-122"/>
              </a:rPr>
              <a:t>日志功能</a:t>
            </a:r>
            <a:endParaRPr lang="zh-CN" altLang="en-US" sz="1200" dirty="0">
              <a:latin typeface="微软雅黑" panose="020B0503020204020204" pitchFamily="34" charset="-122"/>
              <a:ea typeface="微软雅黑" panose="020B0503020204020204" pitchFamily="34" charset="-122"/>
            </a:endParaRPr>
          </a:p>
        </p:txBody>
      </p:sp>
      <p:sp>
        <p:nvSpPr>
          <p:cNvPr id="13" name="箭头: 下 12"/>
          <p:cNvSpPr/>
          <p:nvPr/>
        </p:nvSpPr>
        <p:spPr>
          <a:xfrm rot="4492438">
            <a:off x="7693528" y="4218381"/>
            <a:ext cx="782426" cy="1851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12410" y="5199006"/>
            <a:ext cx="1018096"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EXT4</a:t>
            </a:r>
            <a:endParaRPr lang="zh-CN" altLang="en-US" sz="2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3597897" y="5436428"/>
            <a:ext cx="2498103" cy="646331"/>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重构</a:t>
            </a:r>
            <a:r>
              <a:rPr lang="zh-CN" altLang="en-US" sz="1200" dirty="0">
                <a:latin typeface="微软雅黑" panose="020B0503020204020204" pitchFamily="34" charset="-122"/>
                <a:ea typeface="微软雅黑" panose="020B0503020204020204" pitchFamily="34" charset="-122"/>
              </a:rPr>
              <a:t>了相关组织磁盘的数据结构，并向下兼容</a:t>
            </a:r>
            <a:r>
              <a:rPr lang="en-US" altLang="zh-CN" sz="1200" dirty="0">
                <a:latin typeface="微软雅黑" panose="020B0503020204020204" pitchFamily="34" charset="-122"/>
                <a:ea typeface="微软雅黑" panose="020B0503020204020204" pitchFamily="34" charset="-122"/>
              </a:rPr>
              <a:t>EXT3</a:t>
            </a:r>
            <a:r>
              <a:rPr lang="zh-CN" altLang="en-US" sz="1200" dirty="0">
                <a:latin typeface="微软雅黑" panose="020B0503020204020204" pitchFamily="34" charset="-122"/>
                <a:ea typeface="微软雅黑" panose="020B0503020204020204" pitchFamily="34" charset="-122"/>
              </a:rPr>
              <a:t>格式化后的设备，并自带</a:t>
            </a:r>
            <a:r>
              <a:rPr lang="zh-CN" altLang="en-US" sz="1200" dirty="0">
                <a:solidFill>
                  <a:srgbClr val="FF0000"/>
                </a:solidFill>
                <a:latin typeface="微软雅黑" panose="020B0503020204020204" pitchFamily="34" charset="-122"/>
                <a:ea typeface="微软雅黑" panose="020B0503020204020204" pitchFamily="34" charset="-122"/>
              </a:rPr>
              <a:t>日志功能</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641972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8" name="标题 1"/>
          <p:cNvSpPr txBox="1"/>
          <p:nvPr/>
        </p:nvSpPr>
        <p:spPr>
          <a:xfrm>
            <a:off x="378069" y="959063"/>
            <a:ext cx="6912006" cy="8670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论证</a:t>
            </a:r>
            <a:endParaRPr lang="zh-CN" altLang="en-US" dirty="0">
              <a:solidFill>
                <a:srgbClr val="FF0000"/>
              </a:solidFill>
            </a:endParaRPr>
          </a:p>
        </p:txBody>
      </p:sp>
      <p:sp>
        <p:nvSpPr>
          <p:cNvPr id="9" name="文本框 8"/>
          <p:cNvSpPr txBox="1"/>
          <p:nvPr/>
        </p:nvSpPr>
        <p:spPr>
          <a:xfrm>
            <a:off x="612727" y="1681479"/>
            <a:ext cx="5144811"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测试代码：</a:t>
            </a:r>
            <a:r>
              <a:rPr lang="zh-CN" altLang="en-US" sz="2000" dirty="0">
                <a:latin typeface="微软雅黑" panose="020B0503020204020204" pitchFamily="34" charset="-122"/>
                <a:ea typeface="微软雅黑" panose="020B0503020204020204" pitchFamily="34" charset="-122"/>
              </a:rPr>
              <a:t>关中断后停一下在返回</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a:xfrm>
            <a:off x="0" y="6299691"/>
            <a:ext cx="12192000" cy="708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bg1"/>
                </a:solidFill>
                <a:latin typeface="微软雅黑" panose="020B0503020204020204" pitchFamily="34" charset="-122"/>
                <a:ea typeface="微软雅黑" panose="020B0503020204020204" pitchFamily="34" charset="-122"/>
              </a:rPr>
              <a:t>关中断确实是有效果的</a:t>
            </a:r>
            <a:endParaRPr lang="zh-CN" altLang="en-US" sz="220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817464" y="2187511"/>
            <a:ext cx="5727994" cy="2482978"/>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116" y="1609720"/>
            <a:ext cx="7066884" cy="4666113"/>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25849" y="1580899"/>
            <a:ext cx="6128319"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测试代码：</a:t>
            </a:r>
            <a:r>
              <a:rPr lang="zh-CN" altLang="en-US" sz="2000" dirty="0">
                <a:latin typeface="微软雅黑" panose="020B0503020204020204" pitchFamily="34" charset="-122"/>
                <a:ea typeface="微软雅黑" panose="020B0503020204020204" pitchFamily="34" charset="-122"/>
              </a:rPr>
              <a:t>关中断后记录时间</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25849" y="4297694"/>
            <a:ext cx="4880059"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结果：</a:t>
            </a:r>
            <a:r>
              <a:rPr lang="zh-CN" altLang="en-US" sz="2000" dirty="0">
                <a:latin typeface="微软雅黑" panose="020B0503020204020204" pitchFamily="34" charset="-122"/>
                <a:ea typeface="微软雅黑" panose="020B0503020204020204" pitchFamily="34" charset="-122"/>
              </a:rPr>
              <a:t>关中断后能</a:t>
            </a:r>
            <a:r>
              <a:rPr lang="zh-CN" altLang="en-US" sz="2000" dirty="0">
                <a:solidFill>
                  <a:srgbClr val="FF0000"/>
                </a:solidFill>
                <a:latin typeface="微软雅黑" panose="020B0503020204020204" pitchFamily="34" charset="-122"/>
                <a:ea typeface="微软雅黑" panose="020B0503020204020204" pitchFamily="34" charset="-122"/>
              </a:rPr>
              <a:t>正确</a:t>
            </a:r>
            <a:r>
              <a:rPr lang="zh-CN" altLang="en-US" sz="2000" dirty="0">
                <a:latin typeface="微软雅黑" panose="020B0503020204020204" pitchFamily="34" charset="-122"/>
                <a:ea typeface="微软雅黑" panose="020B0503020204020204" pitchFamily="34" charset="-122"/>
              </a:rPr>
              <a:t>记录时间</a:t>
            </a:r>
            <a:endParaRPr lang="en-US" altLang="zh-CN" sz="2000" dirty="0">
              <a:latin typeface="微软雅黑" panose="020B0503020204020204" pitchFamily="34" charset="-122"/>
              <a:ea typeface="微软雅黑" panose="020B0503020204020204" pitchFamily="34" charset="-122"/>
            </a:endParaRPr>
          </a:p>
        </p:txBody>
      </p:sp>
      <p:sp>
        <p:nvSpPr>
          <p:cNvPr id="10" name="矩形 9"/>
          <p:cNvSpPr/>
          <p:nvPr/>
        </p:nvSpPr>
        <p:spPr>
          <a:xfrm>
            <a:off x="0" y="6299691"/>
            <a:ext cx="12192000" cy="708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rgbClr val="FF0000"/>
                </a:solidFill>
                <a:latin typeface="微软雅黑" panose="020B0503020204020204" pitchFamily="34" charset="-122"/>
                <a:ea typeface="微软雅黑" panose="020B0503020204020204" pitchFamily="34" charset="-122"/>
              </a:rPr>
              <a:t>问题</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err="1">
                <a:solidFill>
                  <a:schemeClr val="bg1"/>
                </a:solidFill>
                <a:latin typeface="微软雅黑" panose="020B0503020204020204" pitchFamily="34" charset="-122"/>
                <a:ea typeface="微软雅黑" panose="020B0503020204020204" pitchFamily="34" charset="-122"/>
              </a:rPr>
              <a:t>ktime</a:t>
            </a:r>
            <a:r>
              <a:rPr lang="zh-CN" altLang="en-US" sz="2200" dirty="0">
                <a:solidFill>
                  <a:schemeClr val="bg1"/>
                </a:solidFill>
                <a:latin typeface="微软雅黑" panose="020B0503020204020204" pitchFamily="34" charset="-122"/>
                <a:ea typeface="微软雅黑" panose="020B0503020204020204" pitchFamily="34" charset="-122"/>
              </a:rPr>
              <a:t>靠什么记录时间？</a:t>
            </a:r>
            <a:endParaRPr lang="zh-CN" altLang="en-US" sz="22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15135" y="2087288"/>
            <a:ext cx="6312224" cy="1816193"/>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135" y="4885827"/>
            <a:ext cx="7552624" cy="1288389"/>
          </a:xfrm>
          <a:prstGeom prst="rect">
            <a:avLst/>
          </a:prstGeom>
        </p:spPr>
      </p:pic>
      <p:sp>
        <p:nvSpPr>
          <p:cNvPr id="12" name="文本框 11"/>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527073" y="167741"/>
            <a:ext cx="399383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4" name="标题 1"/>
          <p:cNvSpPr txBox="1"/>
          <p:nvPr/>
        </p:nvSpPr>
        <p:spPr>
          <a:xfrm>
            <a:off x="378069" y="959063"/>
            <a:ext cx="6912006" cy="8670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solidFill>
                <a:srgbClr val="FF0000"/>
              </a:solidFill>
            </a:endParaRPr>
          </a:p>
        </p:txBody>
      </p:sp>
      <p:sp>
        <p:nvSpPr>
          <p:cNvPr id="16" name="标题 1"/>
          <p:cNvSpPr txBox="1"/>
          <p:nvPr/>
        </p:nvSpPr>
        <p:spPr>
          <a:xfrm>
            <a:off x="564975" y="978247"/>
            <a:ext cx="5531025" cy="7148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0000"/>
                </a:solidFill>
              </a:rPr>
              <a:t>测试时间</a:t>
            </a:r>
            <a:endParaRPr lang="zh-CN" altLang="en-US" dirty="0">
              <a:solidFill>
                <a:srgbClr val="FF0000"/>
              </a:solidFil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3" y="205449"/>
            <a:ext cx="43453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6</a:t>
            </a:r>
            <a:r>
              <a:rPr lang="zh-CN" altLang="en-US" sz="3200" dirty="0">
                <a:latin typeface="微软雅黑" panose="020B0503020204020204" pitchFamily="34" charset="-122"/>
                <a:ea typeface="微软雅黑" panose="020B0503020204020204" pitchFamily="34" charset="-122"/>
                <a:cs typeface="+mn-ea"/>
                <a:sym typeface="+mn-lt"/>
              </a:rPr>
              <a:t>、内核读函数监测</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758890" y="3940933"/>
            <a:ext cx="4880059"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实时时钟</a:t>
            </a:r>
            <a:r>
              <a:rPr lang="en-US" altLang="zh-CN" sz="2000" b="1" dirty="0">
                <a:latin typeface="微软雅黑" panose="020B0503020204020204" pitchFamily="34" charset="-122"/>
                <a:ea typeface="微软雅黑" panose="020B0503020204020204" pitchFamily="34" charset="-122"/>
              </a:rPr>
              <a:t>RTC</a:t>
            </a:r>
            <a:endParaRPr lang="en-US" altLang="zh-CN"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15135" y="1613737"/>
            <a:ext cx="5601170" cy="2141388"/>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135" y="4578638"/>
            <a:ext cx="6785069" cy="1748118"/>
          </a:xfrm>
          <a:prstGeom prst="rect">
            <a:avLst/>
          </a:prstGeom>
        </p:spPr>
      </p:pic>
      <p:sp>
        <p:nvSpPr>
          <p:cNvPr id="12" name="文本框 11"/>
          <p:cNvSpPr txBox="1"/>
          <p:nvPr/>
        </p:nvSpPr>
        <p:spPr>
          <a:xfrm>
            <a:off x="773746" y="996257"/>
            <a:ext cx="4880059"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底层调用函数</a:t>
            </a:r>
            <a:endParaRPr lang="en-US" altLang="zh-CN" sz="2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三</a:t>
            </a:r>
            <a:endParaRPr lang="zh-CN" altLang="en-US" sz="4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527073" y="167741"/>
            <a:ext cx="6419723"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7</a:t>
            </a:r>
            <a:r>
              <a:rPr lang="zh-CN" altLang="en-US" sz="3200" dirty="0">
                <a:latin typeface="微软雅黑" panose="020B0503020204020204" pitchFamily="34" charset="-122"/>
                <a:ea typeface="微软雅黑" panose="020B0503020204020204" pitchFamily="34" charset="-122"/>
                <a:cs typeface="+mn-ea"/>
                <a:sym typeface="+mn-lt"/>
              </a:rPr>
              <a:t>、实验后续</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10" name="标题 1"/>
          <p:cNvSpPr txBox="1"/>
          <p:nvPr/>
        </p:nvSpPr>
        <p:spPr>
          <a:xfrm>
            <a:off x="2457265" y="3299604"/>
            <a:ext cx="8323555" cy="73570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t>在关中断后精确测量读写时间</a:t>
            </a:r>
            <a:r>
              <a:rPr lang="en-US" altLang="zh-CN" sz="3600" b="1" dirty="0"/>
              <a:t>…</a:t>
            </a:r>
            <a:endParaRPr lang="zh-CN" altLang="en-US" sz="3600" b="1" dirty="0"/>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组合 10"/>
          <p:cNvGrpSpPr/>
          <p:nvPr/>
        </p:nvGrpSpPr>
        <p:grpSpPr>
          <a:xfrm>
            <a:off x="2102245" y="1136764"/>
            <a:ext cx="7987510" cy="2716213"/>
            <a:chOff x="2372522" y="1352664"/>
            <a:chExt cx="7987510" cy="2716213"/>
          </a:xfrm>
          <a:effectLst/>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522" y="1352664"/>
              <a:ext cx="2203720" cy="2716213"/>
            </a:xfrm>
            <a:prstGeom prst="rect">
              <a:avLst/>
            </a:prstGeom>
            <a:effectLst/>
          </p:spPr>
        </p:pic>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452" y="1352664"/>
              <a:ext cx="2203720" cy="2716213"/>
            </a:xfrm>
            <a:prstGeom prst="rect">
              <a:avLst/>
            </a:prstGeom>
          </p:spPr>
        </p:pic>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382" y="1352664"/>
              <a:ext cx="2203720" cy="2716213"/>
            </a:xfrm>
            <a:prstGeom prst="rect">
              <a:avLst/>
            </a:prstGeom>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312" y="1352664"/>
              <a:ext cx="2203720" cy="2716213"/>
            </a:xfrm>
            <a:prstGeom prst="rect">
              <a:avLst/>
            </a:prstGeom>
          </p:spPr>
        </p:pic>
      </p:grpSp>
      <p:sp>
        <p:nvSpPr>
          <p:cNvPr id="40" name="文本框 7"/>
          <p:cNvSpPr txBox="1"/>
          <p:nvPr/>
        </p:nvSpPr>
        <p:spPr bwMode="auto">
          <a:xfrm>
            <a:off x="2439738" y="1640875"/>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谢</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1" name="文本框 7"/>
          <p:cNvSpPr txBox="1"/>
          <p:nvPr/>
        </p:nvSpPr>
        <p:spPr bwMode="auto">
          <a:xfrm>
            <a:off x="4374880" y="1640875"/>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谢</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2" name="文本框 7"/>
          <p:cNvSpPr txBox="1"/>
          <p:nvPr/>
        </p:nvSpPr>
        <p:spPr bwMode="auto">
          <a:xfrm>
            <a:off x="6302810" y="1640875"/>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观</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sp>
        <p:nvSpPr>
          <p:cNvPr id="43" name="文本框 7"/>
          <p:cNvSpPr txBox="1"/>
          <p:nvPr/>
        </p:nvSpPr>
        <p:spPr bwMode="auto">
          <a:xfrm>
            <a:off x="8223528" y="1640875"/>
            <a:ext cx="1528734" cy="1569658"/>
          </a:xfrm>
          <a:prstGeom prst="rect">
            <a:avLst/>
          </a:prstGeom>
          <a:noFill/>
        </p:spPr>
        <p:txBody>
          <a:bodyPr wrap="square" lIns="91438" tIns="45719" rIns="91438" bIns="45719">
            <a:spAutoFit/>
            <a:scene3d>
              <a:camera prst="orthographicFront"/>
              <a:lightRig rig="threePt" dir="t"/>
            </a:scene3d>
            <a:sp3d contourW="12700"/>
          </a:bodyPr>
          <a:lstStyle/>
          <a:p>
            <a:pPr algn="dist">
              <a:defRPr/>
            </a:pPr>
            <a:r>
              <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rPr>
              <a:t>看</a:t>
            </a:r>
            <a:endParaRPr lang="zh-CN" altLang="en-US" sz="9600" dirty="0">
              <a:solidFill>
                <a:srgbClr val="388BA5"/>
              </a:solidFill>
              <a:latin typeface="站酷庆科黄油体" panose="02000803000000020004" pitchFamily="2" charset="-122"/>
              <a:ea typeface="站酷庆科黄油体" panose="02000803000000020004" pitchFamily="2" charset="-122"/>
              <a:cs typeface="+mn-ea"/>
              <a:sym typeface="+mn-lt"/>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5716" y="3321676"/>
            <a:ext cx="2431424" cy="24314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2" y="205449"/>
            <a:ext cx="1059579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3</a:t>
            </a:r>
            <a:r>
              <a:rPr lang="zh-CN" altLang="en-US" sz="3200" dirty="0">
                <a:latin typeface="微软雅黑" panose="020B0503020204020204" pitchFamily="34" charset="-122"/>
                <a:ea typeface="微软雅黑" panose="020B0503020204020204" pitchFamily="34" charset="-122"/>
                <a:cs typeface="+mn-ea"/>
                <a:sym typeface="+mn-lt"/>
              </a:rPr>
              <a:t>、</a:t>
            </a:r>
            <a:r>
              <a:rPr lang="zh-CN" altLang="en-US" sz="3200" dirty="0"/>
              <a:t>目前较为流行的文件系统类型</a:t>
            </a:r>
            <a:r>
              <a:rPr lang="en-US" altLang="zh-CN" sz="3200" dirty="0"/>
              <a:t>——EXT2/3/4</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一</a:t>
            </a:r>
            <a:endParaRPr lang="zh-CN" altLang="en-US" sz="4000" dirty="0">
              <a:latin typeface="微软雅黑" panose="020B0503020204020204" pitchFamily="34" charset="-122"/>
              <a:ea typeface="微软雅黑" panose="020B0503020204020204" pitchFamily="34" charset="-122"/>
            </a:endParaRPr>
          </a:p>
        </p:txBody>
      </p:sp>
      <p:pic>
        <p:nvPicPr>
          <p:cNvPr id="5" name="图片 4"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2694" y="1366886"/>
            <a:ext cx="10186612" cy="4260915"/>
          </a:xfrm>
          <a:prstGeom prst="rect">
            <a:avLst/>
          </a:prstGeom>
        </p:spPr>
      </p:pic>
      <p:sp>
        <p:nvSpPr>
          <p:cNvPr id="16" name="矩形 15"/>
          <p:cNvSpPr/>
          <p:nvPr/>
        </p:nvSpPr>
        <p:spPr>
          <a:xfrm>
            <a:off x="0" y="6205491"/>
            <a:ext cx="12192000" cy="65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从</a:t>
            </a:r>
            <a:r>
              <a:rPr lang="en-US" altLang="zh-CN" dirty="0">
                <a:solidFill>
                  <a:srgbClr val="FF0000"/>
                </a:solidFill>
              </a:rPr>
              <a:t>EXT</a:t>
            </a:r>
            <a:r>
              <a:rPr lang="zh-CN" altLang="en-US" dirty="0">
                <a:solidFill>
                  <a:srgbClr val="FF0000"/>
                </a:solidFill>
              </a:rPr>
              <a:t>文件系统的的发展过程，可以看出，安全性逐渐得到了重视</a:t>
            </a:r>
            <a:endParaRPr lang="zh-CN" altLang="en-US" dirty="0">
              <a:solidFill>
                <a:srgbClr val="FF0000"/>
              </a:solidFil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2" y="205449"/>
            <a:ext cx="10454395"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3</a:t>
            </a:r>
            <a:r>
              <a:rPr lang="zh-CN" altLang="en-US" sz="3200" dirty="0">
                <a:latin typeface="微软雅黑" panose="020B0503020204020204" pitchFamily="34" charset="-122"/>
                <a:ea typeface="微软雅黑" panose="020B0503020204020204" pitchFamily="34" charset="-122"/>
                <a:cs typeface="+mn-ea"/>
                <a:sym typeface="+mn-lt"/>
              </a:rPr>
              <a:t>、</a:t>
            </a:r>
            <a:r>
              <a:rPr lang="zh-CN" altLang="en-US" sz="3200" dirty="0"/>
              <a:t>目前较为流行的文件系统类型</a:t>
            </a:r>
            <a:r>
              <a:rPr lang="en-US" altLang="zh-CN" sz="3200" dirty="0"/>
              <a:t>——FAT/NTFS</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一</a:t>
            </a:r>
            <a:endParaRPr lang="zh-CN" altLang="en-US" sz="4000" dirty="0">
              <a:latin typeface="微软雅黑" panose="020B0503020204020204" pitchFamily="34" charset="-122"/>
              <a:ea typeface="微软雅黑" panose="020B0503020204020204" pitchFamily="34" charset="-122"/>
            </a:endParaRPr>
          </a:p>
        </p:txBody>
      </p:sp>
      <p:pic>
        <p:nvPicPr>
          <p:cNvPr id="4" name="图片 3" descr="电子设备的屏幕&#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069" y="1366573"/>
            <a:ext cx="6298566" cy="2679345"/>
          </a:xfrm>
          <a:prstGeom prst="rect">
            <a:avLst/>
          </a:prstGeom>
        </p:spPr>
      </p:pic>
      <p:sp>
        <p:nvSpPr>
          <p:cNvPr id="5" name="文本框 4"/>
          <p:cNvSpPr txBox="1"/>
          <p:nvPr/>
        </p:nvSpPr>
        <p:spPr>
          <a:xfrm>
            <a:off x="8012193" y="2595298"/>
            <a:ext cx="3582185" cy="2308324"/>
          </a:xfrm>
          <a:prstGeom prst="rect">
            <a:avLst/>
          </a:prstGeom>
          <a:noFill/>
        </p:spPr>
        <p:txBody>
          <a:bodyPr wrap="square" rtlCol="0">
            <a:spAutoFit/>
          </a:bodyPr>
          <a:lstStyle/>
          <a:p>
            <a:r>
              <a:rPr lang="en-US" altLang="zh-CN" dirty="0"/>
              <a:t>         FAT</a:t>
            </a:r>
            <a:r>
              <a:rPr lang="zh-CN" altLang="en-US" dirty="0"/>
              <a:t>文件系统通过</a:t>
            </a:r>
            <a:r>
              <a:rPr lang="en-US" altLang="zh-CN" dirty="0">
                <a:solidFill>
                  <a:srgbClr val="FF0000"/>
                </a:solidFill>
              </a:rPr>
              <a:t>FAT</a:t>
            </a:r>
            <a:r>
              <a:rPr lang="zh-CN" altLang="en-US" dirty="0">
                <a:solidFill>
                  <a:srgbClr val="FF0000"/>
                </a:solidFill>
              </a:rPr>
              <a:t>表</a:t>
            </a:r>
            <a:r>
              <a:rPr lang="zh-CN" altLang="en-US" dirty="0"/>
              <a:t>来组织各个物理块的关系。</a:t>
            </a:r>
            <a:endParaRPr lang="en-US" altLang="zh-CN" dirty="0"/>
          </a:p>
          <a:p>
            <a:r>
              <a:rPr lang="en-US" altLang="zh-CN" dirty="0"/>
              <a:t>         FAT</a:t>
            </a:r>
            <a:r>
              <a:rPr lang="zh-CN" altLang="en-US" dirty="0"/>
              <a:t>最早是由微软开发并应用到</a:t>
            </a:r>
            <a:r>
              <a:rPr lang="en-US" altLang="zh-CN" dirty="0"/>
              <a:t>windows</a:t>
            </a:r>
            <a:r>
              <a:rPr lang="zh-CN" altLang="en-US" dirty="0"/>
              <a:t>的文件系统。之后考虑到用户</a:t>
            </a:r>
            <a:r>
              <a:rPr lang="zh-CN" altLang="en-US" dirty="0">
                <a:solidFill>
                  <a:srgbClr val="FF0000"/>
                </a:solidFill>
              </a:rPr>
              <a:t>数据的安全性</a:t>
            </a:r>
            <a:r>
              <a:rPr lang="zh-CN" altLang="en-US" dirty="0"/>
              <a:t>，微软在</a:t>
            </a:r>
            <a:r>
              <a:rPr lang="en-US" altLang="zh-CN" dirty="0"/>
              <a:t>FAT</a:t>
            </a:r>
            <a:r>
              <a:rPr lang="zh-CN" altLang="en-US" dirty="0"/>
              <a:t>文件系统的基础上强化了其</a:t>
            </a:r>
            <a:r>
              <a:rPr lang="zh-CN" altLang="en-US" dirty="0">
                <a:solidFill>
                  <a:srgbClr val="FF0000"/>
                </a:solidFill>
              </a:rPr>
              <a:t>隐私安全</a:t>
            </a:r>
            <a:r>
              <a:rPr lang="zh-CN" altLang="en-US" dirty="0"/>
              <a:t>、</a:t>
            </a:r>
            <a:r>
              <a:rPr lang="zh-CN" altLang="en-US" dirty="0">
                <a:solidFill>
                  <a:srgbClr val="FF0000"/>
                </a:solidFill>
              </a:rPr>
              <a:t>权限控制</a:t>
            </a:r>
            <a:r>
              <a:rPr lang="zh-CN" altLang="en-US" dirty="0"/>
              <a:t>等功能，推出了</a:t>
            </a:r>
            <a:r>
              <a:rPr lang="en-US" altLang="zh-CN" dirty="0"/>
              <a:t>NTFS</a:t>
            </a:r>
            <a:r>
              <a:rPr lang="zh-CN" altLang="en-US" dirty="0"/>
              <a:t>文件系统</a:t>
            </a:r>
            <a:endParaRPr lang="en-US" altLang="zh-CN" dirty="0"/>
          </a:p>
        </p:txBody>
      </p:sp>
      <p:sp>
        <p:nvSpPr>
          <p:cNvPr id="6" name="文本框 5"/>
          <p:cNvSpPr txBox="1"/>
          <p:nvPr/>
        </p:nvSpPr>
        <p:spPr>
          <a:xfrm>
            <a:off x="453483" y="947923"/>
            <a:ext cx="87569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FAT</a:t>
            </a:r>
            <a:r>
              <a:rPr lang="zh-CN" altLang="en-US" sz="2000" dirty="0">
                <a:latin typeface="微软雅黑" panose="020B0503020204020204" pitchFamily="34" charset="-122"/>
                <a:ea typeface="微软雅黑" panose="020B0503020204020204" pitchFamily="34" charset="-122"/>
              </a:rPr>
              <a:t>表</a:t>
            </a:r>
            <a:endParaRPr lang="zh-CN" alt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4242650" y="4074341"/>
            <a:ext cx="2195856" cy="1835736"/>
          </a:xfrm>
          <a:prstGeom prst="rect">
            <a:avLst/>
          </a:prstGeom>
        </p:spPr>
      </p:pic>
      <p:pic>
        <p:nvPicPr>
          <p:cNvPr id="8" name="图片 7"/>
          <p:cNvPicPr>
            <a:picLocks noChangeAspect="1"/>
          </p:cNvPicPr>
          <p:nvPr/>
        </p:nvPicPr>
        <p:blipFill>
          <a:blip r:embed="rId3"/>
          <a:stretch>
            <a:fillRect/>
          </a:stretch>
        </p:blipFill>
        <p:spPr>
          <a:xfrm>
            <a:off x="754144" y="4205365"/>
            <a:ext cx="1704712" cy="1704712"/>
          </a:xfrm>
          <a:prstGeom prst="rect">
            <a:avLst/>
          </a:prstGeom>
        </p:spPr>
      </p:pic>
      <p:sp>
        <p:nvSpPr>
          <p:cNvPr id="9" name="箭头: 下 8"/>
          <p:cNvSpPr/>
          <p:nvPr/>
        </p:nvSpPr>
        <p:spPr>
          <a:xfrm rot="16200000">
            <a:off x="3074021" y="4205364"/>
            <a:ext cx="763571" cy="15736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6205491"/>
            <a:ext cx="12192000" cy="65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FAT</a:t>
            </a:r>
            <a:r>
              <a:rPr lang="zh-CN" altLang="en-US" dirty="0">
                <a:solidFill>
                  <a:srgbClr val="FF0000"/>
                </a:solidFill>
              </a:rPr>
              <a:t>在</a:t>
            </a:r>
            <a:r>
              <a:rPr lang="en-US" altLang="zh-CN" dirty="0">
                <a:solidFill>
                  <a:srgbClr val="FF0000"/>
                </a:solidFill>
              </a:rPr>
              <a:t>400MB</a:t>
            </a:r>
            <a:r>
              <a:rPr lang="zh-CN" altLang="en-US" dirty="0">
                <a:solidFill>
                  <a:srgbClr val="FF0000"/>
                </a:solidFill>
              </a:rPr>
              <a:t>以内具有开销小、效率高的特点，但安全性不够易受到攻击；</a:t>
            </a:r>
            <a:r>
              <a:rPr lang="en-US" altLang="zh-CN" dirty="0">
                <a:solidFill>
                  <a:srgbClr val="FF0000"/>
                </a:solidFill>
              </a:rPr>
              <a:t>NTFS</a:t>
            </a:r>
            <a:r>
              <a:rPr lang="zh-CN" altLang="en-US" dirty="0">
                <a:solidFill>
                  <a:srgbClr val="FF0000"/>
                </a:solidFill>
              </a:rPr>
              <a:t>在</a:t>
            </a:r>
            <a:r>
              <a:rPr lang="en-US" altLang="zh-CN" dirty="0">
                <a:solidFill>
                  <a:srgbClr val="FF0000"/>
                </a:solidFill>
              </a:rPr>
              <a:t>400MB</a:t>
            </a:r>
            <a:r>
              <a:rPr lang="zh-CN" altLang="en-US" dirty="0">
                <a:solidFill>
                  <a:srgbClr val="FF0000"/>
                </a:solidFill>
              </a:rPr>
              <a:t>以上具有高效、安全的特点，广泛应用于当今</a:t>
            </a:r>
            <a:r>
              <a:rPr lang="en-US" altLang="zh-CN" dirty="0">
                <a:solidFill>
                  <a:srgbClr val="FF0000"/>
                </a:solidFill>
              </a:rPr>
              <a:t>Windows</a:t>
            </a:r>
            <a:r>
              <a:rPr lang="zh-CN" altLang="en-US" dirty="0">
                <a:solidFill>
                  <a:srgbClr val="FF0000"/>
                </a:solidFill>
              </a:rPr>
              <a:t>、</a:t>
            </a:r>
            <a:r>
              <a:rPr lang="en-US" altLang="zh-CN" dirty="0">
                <a:solidFill>
                  <a:srgbClr val="FF0000"/>
                </a:solidFill>
              </a:rPr>
              <a:t>MAC</a:t>
            </a:r>
            <a:r>
              <a:rPr lang="zh-CN" altLang="en-US" dirty="0">
                <a:solidFill>
                  <a:srgbClr val="FF0000"/>
                </a:solidFill>
              </a:rPr>
              <a:t>的计算机上</a:t>
            </a:r>
            <a:endParaRPr lang="zh-CN" altLang="en-US" dirty="0">
              <a:solidFill>
                <a:srgbClr val="FF0000"/>
              </a:solidFil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527072" y="205449"/>
            <a:ext cx="10664927" cy="584775"/>
          </a:xfrm>
          <a:prstGeom prst="rect">
            <a:avLst/>
          </a:prstGeom>
          <a:noFill/>
        </p:spPr>
        <p:txBody>
          <a:bodyPr wrap="square" rtlCol="0">
            <a:spAutoFit/>
          </a:bodyPr>
          <a:lstStyle>
            <a:defPPr>
              <a:defRPr lang="zh-CN"/>
            </a:defPPr>
            <a:lvl1pPr>
              <a:defRPr sz="2400" b="1">
                <a:solidFill>
                  <a:srgbClr val="267CA0"/>
                </a:solidFill>
                <a:latin typeface="包图粗黑体" panose="02000800000000000000" pitchFamily="2" charset="-122"/>
                <a:ea typeface="包图粗黑体" panose="02000800000000000000" pitchFamily="2" charset="-122"/>
              </a:defRPr>
            </a:lvl1pPr>
          </a:lstStyle>
          <a:p>
            <a:r>
              <a:rPr lang="en-US" altLang="zh-CN" sz="3200" dirty="0">
                <a:latin typeface="微软雅黑" panose="020B0503020204020204" pitchFamily="34" charset="-122"/>
                <a:ea typeface="微软雅黑" panose="020B0503020204020204" pitchFamily="34" charset="-122"/>
                <a:cs typeface="+mn-ea"/>
                <a:sym typeface="+mn-lt"/>
              </a:rPr>
              <a:t>3</a:t>
            </a:r>
            <a:r>
              <a:rPr lang="zh-CN" altLang="en-US" sz="3200" dirty="0">
                <a:latin typeface="微软雅黑" panose="020B0503020204020204" pitchFamily="34" charset="-122"/>
                <a:ea typeface="微软雅黑" panose="020B0503020204020204" pitchFamily="34" charset="-122"/>
                <a:cs typeface="+mn-ea"/>
                <a:sym typeface="+mn-lt"/>
              </a:rPr>
              <a:t>、</a:t>
            </a:r>
            <a:r>
              <a:rPr lang="zh-CN" altLang="en-US" sz="3200" dirty="0"/>
              <a:t>目前较为流行的文件系统类型</a:t>
            </a:r>
            <a:r>
              <a:rPr lang="en-US" altLang="zh-CN" sz="3200" dirty="0"/>
              <a:t>——F2FS</a:t>
            </a:r>
            <a:endParaRPr lang="zh-CN" altLang="en-US" sz="3200" dirty="0">
              <a:latin typeface="微软雅黑" panose="020B0503020204020204" pitchFamily="34" charset="-122"/>
              <a:ea typeface="微软雅黑" panose="020B0503020204020204" pitchFamily="34" charset="-122"/>
              <a:cs typeface="+mn-ea"/>
              <a:sym typeface="+mn-lt"/>
            </a:endParaRPr>
          </a:p>
        </p:txBody>
      </p:sp>
      <p:sp>
        <p:nvSpPr>
          <p:cNvPr id="3" name="文本框 2"/>
          <p:cNvSpPr txBox="1"/>
          <p:nvPr/>
        </p:nvSpPr>
        <p:spPr>
          <a:xfrm>
            <a:off x="378069" y="82338"/>
            <a:ext cx="720969"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一</a:t>
            </a:r>
            <a:endParaRPr lang="zh-CN" altLang="en-US" sz="4000" dirty="0">
              <a:latin typeface="微软雅黑" panose="020B0503020204020204" pitchFamily="34" charset="-122"/>
              <a:ea typeface="微软雅黑" panose="020B0503020204020204" pitchFamily="34" charset="-122"/>
            </a:endParaRPr>
          </a:p>
        </p:txBody>
      </p:sp>
      <p:pic>
        <p:nvPicPr>
          <p:cNvPr id="5" name="图片 4"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47" y="1574574"/>
            <a:ext cx="8798668" cy="4108089"/>
          </a:xfrm>
          <a:prstGeom prst="rect">
            <a:avLst/>
          </a:prstGeom>
        </p:spPr>
      </p:pic>
      <p:pic>
        <p:nvPicPr>
          <p:cNvPr id="9" name="图片 8" descr="图表, 旭日形&#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774"/>
            <a:ext cx="8763446" cy="5128166"/>
          </a:xfrm>
          <a:prstGeom prst="rect">
            <a:avLst/>
          </a:prstGeom>
        </p:spPr>
      </p:pic>
      <p:sp>
        <p:nvSpPr>
          <p:cNvPr id="10" name="文本框 9"/>
          <p:cNvSpPr txBox="1"/>
          <p:nvPr/>
        </p:nvSpPr>
        <p:spPr>
          <a:xfrm>
            <a:off x="8832915" y="2523703"/>
            <a:ext cx="3283669" cy="1477328"/>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F2FS</a:t>
            </a:r>
            <a:r>
              <a:rPr lang="zh-CN" altLang="en-US" dirty="0">
                <a:latin typeface="微软雅黑" panose="020B0503020204020204" pitchFamily="34" charset="-122"/>
                <a:ea typeface="微软雅黑" panose="020B0503020204020204" pitchFamily="34" charset="-122"/>
              </a:rPr>
              <a:t>充分考虑了闪存单元的</a:t>
            </a:r>
            <a:r>
              <a:rPr lang="zh-CN" altLang="en-US" dirty="0">
                <a:solidFill>
                  <a:srgbClr val="FF0000"/>
                </a:solidFill>
                <a:latin typeface="微软雅黑" panose="020B0503020204020204" pitchFamily="34" charset="-122"/>
                <a:ea typeface="微软雅黑" panose="020B0503020204020204" pitchFamily="34" charset="-122"/>
              </a:rPr>
              <a:t>写次数上限</a:t>
            </a:r>
            <a:r>
              <a:rPr lang="zh-CN" altLang="en-US" dirty="0">
                <a:latin typeface="微软雅黑" panose="020B0503020204020204" pitchFamily="34" charset="-122"/>
                <a:ea typeface="微软雅黑" panose="020B0503020204020204" pitchFamily="34" charset="-122"/>
              </a:rPr>
              <a:t>的特点，让闪存每一个单元的平均写次数几乎接近，不会出现其中一个单元频繁刷新写入导致寿命降低。</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0" y="6205491"/>
            <a:ext cx="12192000" cy="652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F2FS</a:t>
            </a:r>
            <a:r>
              <a:rPr lang="zh-CN" altLang="en-US" dirty="0">
                <a:solidFill>
                  <a:srgbClr val="FF0000"/>
                </a:solidFill>
              </a:rPr>
              <a:t>文件系统的出现体现了当今有针对性、有目的性的研究推出特定应用的文件系统的趋势</a:t>
            </a:r>
            <a:endParaRPr lang="zh-CN" altLang="en-US" dirty="0">
              <a:solidFill>
                <a:srgbClr val="FF0000"/>
              </a:solidFil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ISPRING_PRESENTATION_TITLE" val="商务风简约工作汇报述职报告PPT模板"/>
  <p:tag name="KSO_WPP_MARK_KEY" val="f5a70042-a59f-44f2-b735-20eb08374b42"/>
  <p:tag name="COMMONDATA" val="eyJoZGlkIjoiMDk5MTg1MmJiNGJiOWE0Yzk0MDhiMWJmYmQxOGQ4Nz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4syqerdm">
      <a:majorFont>
        <a:latin typeface="阿里巴巴普惠体 2.0 55 Regular"/>
        <a:ea typeface="阿里巴巴普惠体 2.0 55 Regular"/>
        <a:cs typeface=""/>
      </a:majorFont>
      <a:minorFont>
        <a:latin typeface="阿里巴巴普惠体 2.0 55 Regular"/>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6214</Words>
  <Application>WPS 演示</Application>
  <PresentationFormat>宽屏</PresentationFormat>
  <Paragraphs>682</Paragraphs>
  <Slides>64</Slides>
  <Notes>64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64</vt:i4>
      </vt:variant>
    </vt:vector>
  </HeadingPairs>
  <TitlesOfParts>
    <vt:vector size="77" baseType="lpstr">
      <vt:lpstr>Arial</vt:lpstr>
      <vt:lpstr>宋体</vt:lpstr>
      <vt:lpstr>Wingdings</vt:lpstr>
      <vt:lpstr>站酷庆科黄油体</vt:lpstr>
      <vt:lpstr>包图粗黑体</vt:lpstr>
      <vt:lpstr>黑体</vt:lpstr>
      <vt:lpstr>微软雅黑</vt:lpstr>
      <vt:lpstr>阿里巴巴普惠体 2.0 55 Regular</vt:lpstr>
      <vt:lpstr>Segoe Print</vt:lpstr>
      <vt:lpstr>Arial Unicode MS</vt:lpstr>
      <vt:lpstr>等线</vt:lpstr>
      <vt:lpstr>Arial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优品PPT</dc:creator>
  <dc:subject>https://www.ypppt.com/</dc:subject>
  <cp:lastModifiedBy>44445553</cp:lastModifiedBy>
  <cp:revision>297</cp:revision>
  <dcterms:created xsi:type="dcterms:W3CDTF">2021-12-20T13:36:00Z</dcterms:created>
  <dcterms:modified xsi:type="dcterms:W3CDTF">2023-07-09T02:38:59Z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6A3AA11E35FF494AB758D812B133F06D_12</vt:lpwstr>
  </property>
</Properties>
</file>